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15"/>
  </p:notesMasterIdLst>
  <p:sldIdLst>
    <p:sldId id="256" r:id="rId3"/>
    <p:sldId id="257" r:id="rId4"/>
    <p:sldId id="265" r:id="rId5"/>
    <p:sldId id="266" r:id="rId6"/>
    <p:sldId id="269" r:id="rId7"/>
    <p:sldId id="268" r:id="rId8"/>
    <p:sldId id="267" r:id="rId9"/>
    <p:sldId id="270" r:id="rId10"/>
    <p:sldId id="271" r:id="rId11"/>
    <p:sldId id="272" r:id="rId12"/>
    <p:sldId id="264" r:id="rId13"/>
    <p:sldId id="273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E2EDFE"/>
    <a:srgbClr val="003366"/>
    <a:srgbClr val="003399"/>
    <a:srgbClr val="FFE5E5"/>
    <a:srgbClr val="DDFFF1"/>
    <a:srgbClr val="A2E8A2"/>
    <a:srgbClr val="E7F3FF"/>
    <a:srgbClr val="C5E2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86577B-0F77-48A3-90FA-BFEA6B1FD85A}" v="25" dt="2026-07-01T20:30:51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853C51-D6B3-4B5C-9202-EF6EB0408207}" type="doc">
      <dgm:prSet loTypeId="urn:microsoft.com/office/officeart/2024/layout/NumberedLinearArrowProcess#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F0F2FC05-0072-4100-8A49-FA5A5EBDBBC3}">
      <dgm:prSet phldrT="[Texto]" custT="1"/>
      <dgm:spPr>
        <a:ln>
          <a:noFill/>
        </a:ln>
      </dgm:spPr>
      <dgm:t>
        <a:bodyPr/>
        <a:lstStyle/>
        <a:p>
          <a:r>
            <a:rPr lang="es-CL" sz="1100" b="1" dirty="0">
              <a:solidFill>
                <a:srgbClr val="003366"/>
              </a:solidFill>
            </a:rPr>
            <a:t>Abril 2024 </a:t>
          </a:r>
        </a:p>
        <a:p>
          <a:r>
            <a:rPr lang="es-ES" sz="900" dirty="0">
              <a:solidFill>
                <a:schemeClr val="bg1">
                  <a:lumMod val="50000"/>
                </a:schemeClr>
              </a:solidFill>
            </a:rPr>
            <a:t>Postulación inicial al proceso EPH</a:t>
          </a:r>
          <a:endParaRPr lang="es-CL" sz="900" dirty="0">
            <a:solidFill>
              <a:schemeClr val="bg1">
                <a:lumMod val="50000"/>
              </a:schemeClr>
            </a:solidFill>
          </a:endParaRPr>
        </a:p>
      </dgm:t>
    </dgm:pt>
    <dgm:pt modelId="{B903E181-21EF-4E50-8472-567F3FBBD45A}" type="parTrans" cxnId="{CDED9AE2-7D11-4CF7-8F1E-197FB00170F8}">
      <dgm:prSet/>
      <dgm:spPr/>
      <dgm:t>
        <a:bodyPr/>
        <a:lstStyle/>
        <a:p>
          <a:endParaRPr lang="es-CL"/>
        </a:p>
      </dgm:t>
    </dgm:pt>
    <dgm:pt modelId="{207A8C34-AA3A-417F-BF4D-F9305A599551}" type="sibTrans" cxnId="{CDED9AE2-7D11-4CF7-8F1E-197FB00170F8}">
      <dgm:prSet phldrT="1" phldr="0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t>1</a:t>
          </a:r>
        </a:p>
      </dgm:t>
    </dgm:pt>
    <dgm:pt modelId="{7A6168A8-FB7F-4EA3-9F40-A053DFF626EF}">
      <dgm:prSet custT="1"/>
      <dgm:spPr>
        <a:ln>
          <a:noFill/>
        </a:ln>
      </dgm:spPr>
      <dgm:t>
        <a:bodyPr/>
        <a:lstStyle/>
        <a:p>
          <a:r>
            <a:rPr lang="es-CL" sz="1100" b="1" dirty="0">
              <a:solidFill>
                <a:srgbClr val="003366"/>
              </a:solidFill>
            </a:rPr>
            <a:t>Nov 2024 </a:t>
          </a:r>
        </a:p>
        <a:p>
          <a:r>
            <a:rPr lang="es-ES" sz="900" dirty="0">
              <a:solidFill>
                <a:schemeClr val="bg1">
                  <a:lumMod val="50000"/>
                </a:schemeClr>
              </a:solidFill>
            </a:rPr>
            <a:t>Asignación código BIP por MIDESO</a:t>
          </a:r>
          <a:endParaRPr lang="es-CL" sz="900" dirty="0">
            <a:solidFill>
              <a:schemeClr val="bg1">
                <a:lumMod val="50000"/>
              </a:schemeClr>
            </a:solidFill>
          </a:endParaRPr>
        </a:p>
      </dgm:t>
    </dgm:pt>
    <dgm:pt modelId="{7C40B88D-6BEA-4589-B1AC-52A552655BF9}" type="parTrans" cxnId="{1F6F0C96-9D34-4360-8C7E-C71F0F0C1278}">
      <dgm:prSet/>
      <dgm:spPr/>
      <dgm:t>
        <a:bodyPr/>
        <a:lstStyle/>
        <a:p>
          <a:endParaRPr lang="es-CL"/>
        </a:p>
      </dgm:t>
    </dgm:pt>
    <dgm:pt modelId="{93609F0D-69DD-4FFF-B70A-0D30BCC641CD}" type="sibTrans" cxnId="{1F6F0C96-9D34-4360-8C7E-C71F0F0C1278}">
      <dgm:prSet phldrT="2" phldr="0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CL"/>
            <a:t>2</a:t>
          </a:r>
        </a:p>
      </dgm:t>
    </dgm:pt>
    <dgm:pt modelId="{00C715B5-B0BB-42FF-A3EC-6FCABAB75AF2}">
      <dgm:prSet custT="1"/>
      <dgm:spPr>
        <a:ln>
          <a:noFill/>
        </a:ln>
      </dgm:spPr>
      <dgm:t>
        <a:bodyPr/>
        <a:lstStyle/>
        <a:p>
          <a:r>
            <a:rPr lang="es-CL" sz="1100" b="1" dirty="0">
              <a:solidFill>
                <a:srgbClr val="003366"/>
              </a:solidFill>
            </a:rPr>
            <a:t>2025 </a:t>
          </a:r>
        </a:p>
        <a:p>
          <a:r>
            <a:rPr lang="es-ES" sz="900" dirty="0">
              <a:solidFill>
                <a:schemeClr val="bg1">
                  <a:lumMod val="50000"/>
                </a:schemeClr>
              </a:solidFill>
            </a:rPr>
            <a:t>Desarrollo de los 7 módulos técnicos</a:t>
          </a:r>
          <a:endParaRPr lang="es-CL" sz="900" dirty="0">
            <a:solidFill>
              <a:schemeClr val="bg1">
                <a:lumMod val="50000"/>
              </a:schemeClr>
            </a:solidFill>
          </a:endParaRPr>
        </a:p>
      </dgm:t>
    </dgm:pt>
    <dgm:pt modelId="{35C8749F-2BF3-4798-BA19-0B71B012D0A5}" type="parTrans" cxnId="{6ACDABE5-2F5C-4745-B15F-F8E3876E20DC}">
      <dgm:prSet/>
      <dgm:spPr/>
      <dgm:t>
        <a:bodyPr/>
        <a:lstStyle/>
        <a:p>
          <a:endParaRPr lang="es-CL"/>
        </a:p>
      </dgm:t>
    </dgm:pt>
    <dgm:pt modelId="{41E1FA47-8128-4E0B-9CE3-4C9CDF05D550}" type="sibTrans" cxnId="{6ACDABE5-2F5C-4745-B15F-F8E3876E20DC}">
      <dgm:prSet phldrT="3" phldr="0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CL"/>
            <a:t>3</a:t>
          </a:r>
        </a:p>
      </dgm:t>
    </dgm:pt>
    <dgm:pt modelId="{3D4E5067-F582-49B2-890A-B74B4E46A71B}">
      <dgm:prSet custT="1"/>
      <dgm:spPr>
        <a:ln>
          <a:noFill/>
        </a:ln>
      </dgm:spPr>
      <dgm:t>
        <a:bodyPr/>
        <a:lstStyle/>
        <a:p>
          <a:r>
            <a:rPr lang="es-CL" sz="1100" b="1" dirty="0">
              <a:solidFill>
                <a:srgbClr val="003366"/>
              </a:solidFill>
            </a:rPr>
            <a:t>Futuro </a:t>
          </a:r>
        </a:p>
        <a:p>
          <a:r>
            <a:rPr lang="es-ES" sz="900" dirty="0">
              <a:solidFill>
                <a:schemeClr val="bg1">
                  <a:lumMod val="50000"/>
                </a:schemeClr>
              </a:solidFill>
            </a:rPr>
            <a:t>Aprobación e inicio de etapa de Diseño</a:t>
          </a:r>
          <a:endParaRPr lang="es-CL" sz="900" dirty="0">
            <a:solidFill>
              <a:schemeClr val="bg1">
                <a:lumMod val="50000"/>
              </a:schemeClr>
            </a:solidFill>
          </a:endParaRPr>
        </a:p>
      </dgm:t>
    </dgm:pt>
    <dgm:pt modelId="{97250A56-CF8A-4327-8A9D-D75B2DC14C3B}" type="parTrans" cxnId="{56CF7DE8-D70A-4127-BAAC-121D5556A34E}">
      <dgm:prSet/>
      <dgm:spPr/>
      <dgm:t>
        <a:bodyPr/>
        <a:lstStyle/>
        <a:p>
          <a:endParaRPr lang="es-CL"/>
        </a:p>
      </dgm:t>
    </dgm:pt>
    <dgm:pt modelId="{AA3AE28A-027D-4F9D-8D4E-8980377D3654}" type="sibTrans" cxnId="{56CF7DE8-D70A-4127-BAAC-121D5556A34E}">
      <dgm:prSet phldrT="4" phldr="0"/>
      <dgm:spPr>
        <a:solidFill>
          <a:schemeClr val="accent5">
            <a:lumMod val="50000"/>
          </a:schemeClr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s-CL" dirty="0"/>
            <a:t>4</a:t>
          </a:r>
        </a:p>
      </dgm:t>
    </dgm:pt>
    <dgm:pt modelId="{FC700017-F288-4B5A-8677-A3A5A02FB17B}" type="pres">
      <dgm:prSet presAssocID="{44853C51-D6B3-4B5C-9202-EF6EB0408207}" presName="linearFlow" presStyleCnt="0">
        <dgm:presLayoutVars>
          <dgm:dir/>
          <dgm:animLvl val="lvl"/>
          <dgm:resizeHandles val="exact"/>
        </dgm:presLayoutVars>
      </dgm:prSet>
      <dgm:spPr/>
    </dgm:pt>
    <dgm:pt modelId="{46FFD1F7-4504-427B-8689-DBC4679E6A6D}" type="pres">
      <dgm:prSet presAssocID="{F0F2FC05-0072-4100-8A49-FA5A5EBDBBC3}" presName="compositeNode" presStyleCnt="0"/>
      <dgm:spPr/>
    </dgm:pt>
    <dgm:pt modelId="{721CC213-5436-4E97-908F-87285B99714F}" type="pres">
      <dgm:prSet presAssocID="{F0F2FC05-0072-4100-8A49-FA5A5EBDBBC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023D1A21-D966-43CB-9A92-4405B68EC234}" type="pres">
      <dgm:prSet presAssocID="{F0F2FC05-0072-4100-8A49-FA5A5EBDBBC3}" presName="parSh" presStyleCnt="0"/>
      <dgm:spPr/>
    </dgm:pt>
    <dgm:pt modelId="{70362337-C78D-4B68-ACC7-709A113372C5}" type="pres">
      <dgm:prSet presAssocID="{F0F2FC05-0072-4100-8A49-FA5A5EBDBBC3}" presName="lineNode" presStyleLbl="alignNode1" presStyleIdx="0" presStyleCnt="12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</dgm:pt>
    <dgm:pt modelId="{5D4474C0-EEE8-463F-987B-F640450B429E}" type="pres">
      <dgm:prSet presAssocID="{F0F2FC05-0072-4100-8A49-FA5A5EBDBBC3}" presName="lineArrowNode" presStyleLbl="alignNode1" presStyleIdx="1" presStyleCnt="12"/>
      <dgm:spPr/>
    </dgm:pt>
    <dgm:pt modelId="{3DD59952-D464-4E06-9960-0371A26897CC}" type="pres">
      <dgm:prSet presAssocID="{207A8C34-AA3A-417F-BF4D-F9305A599551}" presName="sibTransNodeCircle" presStyleLbl="alignNode1" presStyleIdx="2" presStyleCnt="12" custScaleX="82645" custScaleY="82645">
        <dgm:presLayoutVars>
          <dgm:chMax val="0"/>
          <dgm:bulletEnabled/>
        </dgm:presLayoutVars>
      </dgm:prSet>
      <dgm:spPr/>
    </dgm:pt>
    <dgm:pt modelId="{F7BF32D2-3109-4E0A-9356-B0F48E8A4271}" type="pres">
      <dgm:prSet presAssocID="{207A8C34-AA3A-417F-BF4D-F9305A599551}" presName="spacerBetweenCircleAndCallout" presStyleCnt="0">
        <dgm:presLayoutVars/>
      </dgm:prSet>
      <dgm:spPr/>
    </dgm:pt>
    <dgm:pt modelId="{5B2C693A-7FE6-484C-BEA9-50E6A480404C}" type="pres">
      <dgm:prSet presAssocID="{207A8C34-AA3A-417F-BF4D-F9305A599551}" presName="verticalConnector" presStyleLbl="alignAccFollowNode1" presStyleIdx="0" presStyleCnt="4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65000"/>
              <a:alpha val="90000"/>
            </a:schemeClr>
          </a:solidFill>
        </a:ln>
      </dgm:spPr>
    </dgm:pt>
    <dgm:pt modelId="{CE8AB22C-3AAA-482E-997F-F4CE99F32D3F}" type="pres">
      <dgm:prSet presAssocID="{F0F2FC05-0072-4100-8A49-FA5A5EBDBBC3}" presName="nodeText" presStyleLbl="fgAcc1" presStyleIdx="0" presStyleCnt="4">
        <dgm:presLayoutVars>
          <dgm:bulletEnabled val="1"/>
        </dgm:presLayoutVars>
      </dgm:prSet>
      <dgm:spPr/>
    </dgm:pt>
    <dgm:pt modelId="{968A4EE1-ABA2-4A2A-B3D1-D02F7FFF8C77}" type="pres">
      <dgm:prSet presAssocID="{207A8C34-AA3A-417F-BF4D-F9305A599551}" presName="sibTransComposite" presStyleCnt="0"/>
      <dgm:spPr/>
    </dgm:pt>
    <dgm:pt modelId="{8CFA8DC0-FA24-44B0-8EF7-44E0AFBF5D5E}" type="pres">
      <dgm:prSet presAssocID="{7A6168A8-FB7F-4EA3-9F40-A053DFF626EF}" presName="compositeNode" presStyleCnt="0"/>
      <dgm:spPr/>
    </dgm:pt>
    <dgm:pt modelId="{7916CA82-A9EB-439D-BA8A-AAA64A8E5188}" type="pres">
      <dgm:prSet presAssocID="{7A6168A8-FB7F-4EA3-9F40-A053DFF626EF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F0A768E-231D-4DC0-8D01-1D7BEC28C118}" type="pres">
      <dgm:prSet presAssocID="{7A6168A8-FB7F-4EA3-9F40-A053DFF626EF}" presName="parSh" presStyleCnt="0"/>
      <dgm:spPr/>
    </dgm:pt>
    <dgm:pt modelId="{BECEE4EA-4128-4B69-8B90-EB6AE6C8AE54}" type="pres">
      <dgm:prSet presAssocID="{7A6168A8-FB7F-4EA3-9F40-A053DFF626EF}" presName="lineNode" presStyleLbl="alignNode1" presStyleIdx="3" presStyleCnt="12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</dgm:pt>
    <dgm:pt modelId="{394C14B4-D320-48CB-9625-E9586887AC67}" type="pres">
      <dgm:prSet presAssocID="{7A6168A8-FB7F-4EA3-9F40-A053DFF626EF}" presName="lineArrowNode" presStyleLbl="alignNode1" presStyleIdx="4" presStyleCnt="12"/>
      <dgm:spPr/>
    </dgm:pt>
    <dgm:pt modelId="{91A29497-AD3D-49BE-960B-9B9EBDAE80F1}" type="pres">
      <dgm:prSet presAssocID="{93609F0D-69DD-4FFF-B70A-0D30BCC641CD}" presName="sibTransNodeCircle" presStyleLbl="alignNode1" presStyleIdx="5" presStyleCnt="12" custScaleX="90909" custScaleY="90909">
        <dgm:presLayoutVars>
          <dgm:chMax val="0"/>
          <dgm:bulletEnabled/>
        </dgm:presLayoutVars>
      </dgm:prSet>
      <dgm:spPr/>
    </dgm:pt>
    <dgm:pt modelId="{0474609B-53AD-44E5-B5B1-5D55A505DAC9}" type="pres">
      <dgm:prSet presAssocID="{93609F0D-69DD-4FFF-B70A-0D30BCC641CD}" presName="spacerBetweenCircleAndCallout" presStyleCnt="0">
        <dgm:presLayoutVars/>
      </dgm:prSet>
      <dgm:spPr/>
    </dgm:pt>
    <dgm:pt modelId="{6493FEEA-CF5E-43EF-A79F-ABBE53B8C1CA}" type="pres">
      <dgm:prSet presAssocID="{93609F0D-69DD-4FFF-B70A-0D30BCC641CD}" presName="verticalConnector" presStyleLbl="alignAccFollowNode1" presStyleIdx="1" presStyleCnt="4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65000"/>
              <a:alpha val="90000"/>
            </a:schemeClr>
          </a:solidFill>
        </a:ln>
      </dgm:spPr>
    </dgm:pt>
    <dgm:pt modelId="{5BD7D15B-3C87-4227-B46F-2AAC1C8B7841}" type="pres">
      <dgm:prSet presAssocID="{7A6168A8-FB7F-4EA3-9F40-A053DFF626EF}" presName="nodeText" presStyleLbl="fgAcc1" presStyleIdx="1" presStyleCnt="4">
        <dgm:presLayoutVars>
          <dgm:bulletEnabled val="1"/>
        </dgm:presLayoutVars>
      </dgm:prSet>
      <dgm:spPr/>
    </dgm:pt>
    <dgm:pt modelId="{DA241E17-B6F4-41B2-95AF-2993E1848284}" type="pres">
      <dgm:prSet presAssocID="{93609F0D-69DD-4FFF-B70A-0D30BCC641CD}" presName="sibTransComposite" presStyleCnt="0"/>
      <dgm:spPr/>
    </dgm:pt>
    <dgm:pt modelId="{0960F5A9-D1B8-4F0B-95BF-A96D025F53DF}" type="pres">
      <dgm:prSet presAssocID="{00C715B5-B0BB-42FF-A3EC-6FCABAB75AF2}" presName="compositeNode" presStyleCnt="0"/>
      <dgm:spPr/>
    </dgm:pt>
    <dgm:pt modelId="{609D66DB-9A23-4C5D-AA13-D4AE9AEBF3DE}" type="pres">
      <dgm:prSet presAssocID="{00C715B5-B0BB-42FF-A3EC-6FCABAB75AF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812F49B-0DB9-4EA7-9793-43274429F220}" type="pres">
      <dgm:prSet presAssocID="{00C715B5-B0BB-42FF-A3EC-6FCABAB75AF2}" presName="parSh" presStyleCnt="0"/>
      <dgm:spPr/>
    </dgm:pt>
    <dgm:pt modelId="{6F04F3A7-3E25-4B4F-A9C1-41D4B855F06E}" type="pres">
      <dgm:prSet presAssocID="{00C715B5-B0BB-42FF-A3EC-6FCABAB75AF2}" presName="lineNode" presStyleLbl="alignNode1" presStyleIdx="6" presStyleCnt="12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</dgm:pt>
    <dgm:pt modelId="{2AC81EBF-8860-4610-8D80-FA73D541D677}" type="pres">
      <dgm:prSet presAssocID="{00C715B5-B0BB-42FF-A3EC-6FCABAB75AF2}" presName="lineArrowNode" presStyleLbl="alignNode1" presStyleIdx="7" presStyleCnt="12"/>
      <dgm:spPr/>
    </dgm:pt>
    <dgm:pt modelId="{50E425A7-B69C-4A48-AEC5-70D7BBD4B979}" type="pres">
      <dgm:prSet presAssocID="{41E1FA47-8128-4E0B-9CE3-4C9CDF05D550}" presName="sibTransNodeCircle" presStyleLbl="alignNode1" presStyleIdx="8" presStyleCnt="12" custScaleX="90909" custScaleY="90909">
        <dgm:presLayoutVars>
          <dgm:chMax val="0"/>
          <dgm:bulletEnabled/>
        </dgm:presLayoutVars>
      </dgm:prSet>
      <dgm:spPr/>
    </dgm:pt>
    <dgm:pt modelId="{DDF81C1C-36E2-4FCB-9711-6D8C33734C85}" type="pres">
      <dgm:prSet presAssocID="{41E1FA47-8128-4E0B-9CE3-4C9CDF05D550}" presName="spacerBetweenCircleAndCallout" presStyleCnt="0">
        <dgm:presLayoutVars/>
      </dgm:prSet>
      <dgm:spPr/>
    </dgm:pt>
    <dgm:pt modelId="{92902AC2-76BC-4457-AE42-39D92E4756E6}" type="pres">
      <dgm:prSet presAssocID="{41E1FA47-8128-4E0B-9CE3-4C9CDF05D550}" presName="verticalConnector" presStyleLbl="alignAccFollowNode1" presStyleIdx="2" presStyleCnt="4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65000"/>
              <a:alpha val="90000"/>
            </a:schemeClr>
          </a:solidFill>
        </a:ln>
      </dgm:spPr>
    </dgm:pt>
    <dgm:pt modelId="{5810DF99-8F46-4E6B-A829-2E175AF698DB}" type="pres">
      <dgm:prSet presAssocID="{00C715B5-B0BB-42FF-A3EC-6FCABAB75AF2}" presName="nodeText" presStyleLbl="fgAcc1" presStyleIdx="2" presStyleCnt="4">
        <dgm:presLayoutVars>
          <dgm:bulletEnabled val="1"/>
        </dgm:presLayoutVars>
      </dgm:prSet>
      <dgm:spPr/>
    </dgm:pt>
    <dgm:pt modelId="{750293D7-6066-45BC-ADC9-F518A7E46AD7}" type="pres">
      <dgm:prSet presAssocID="{41E1FA47-8128-4E0B-9CE3-4C9CDF05D550}" presName="sibTransComposite" presStyleCnt="0"/>
      <dgm:spPr/>
    </dgm:pt>
    <dgm:pt modelId="{2E7C6E3A-4E57-4BCB-860E-ADC2B59BC49D}" type="pres">
      <dgm:prSet presAssocID="{3D4E5067-F582-49B2-890A-B74B4E46A71B}" presName="compositeNode" presStyleCnt="0"/>
      <dgm:spPr/>
    </dgm:pt>
    <dgm:pt modelId="{F45E5842-8F84-434B-B5A9-5BD3A7318D1C}" type="pres">
      <dgm:prSet presAssocID="{3D4E5067-F582-49B2-890A-B74B4E46A71B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7D15FBE-961D-49B1-A030-CDC145EB4BC9}" type="pres">
      <dgm:prSet presAssocID="{3D4E5067-F582-49B2-890A-B74B4E46A71B}" presName="parSh" presStyleCnt="0"/>
      <dgm:spPr/>
    </dgm:pt>
    <dgm:pt modelId="{0CE0F7ED-04CE-431B-A548-4613E02B0A87}" type="pres">
      <dgm:prSet presAssocID="{3D4E5067-F582-49B2-890A-B74B4E46A71B}" presName="lineNode" presStyleLbl="alignNode1" presStyleIdx="9" presStyleCnt="12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</dgm:pt>
    <dgm:pt modelId="{7548126C-0776-4D73-88CD-E353FC9480B3}" type="pres">
      <dgm:prSet presAssocID="{3D4E5067-F582-49B2-890A-B74B4E46A71B}" presName="lineArrowNode" presStyleLbl="alignNode1" presStyleIdx="10" presStyleCnt="12"/>
      <dgm:spPr/>
    </dgm:pt>
    <dgm:pt modelId="{8FA4EA0F-C781-4E5D-98F7-4613E7210F5D}" type="pres">
      <dgm:prSet presAssocID="{AA3AE28A-027D-4F9D-8D4E-8980377D3654}" presName="sibTransNodeCircle" presStyleLbl="alignNode1" presStyleIdx="11" presStyleCnt="12" custScaleX="90909" custScaleY="90909">
        <dgm:presLayoutVars>
          <dgm:chMax val="0"/>
          <dgm:bulletEnabled/>
        </dgm:presLayoutVars>
      </dgm:prSet>
      <dgm:spPr/>
    </dgm:pt>
    <dgm:pt modelId="{9CEFDF06-BE27-4BC9-BCDF-1719A789A69E}" type="pres">
      <dgm:prSet presAssocID="{AA3AE28A-027D-4F9D-8D4E-8980377D3654}" presName="spacerBetweenCircleAndCallout" presStyleCnt="0">
        <dgm:presLayoutVars/>
      </dgm:prSet>
      <dgm:spPr/>
    </dgm:pt>
    <dgm:pt modelId="{64B06975-DC2D-4D9F-97E8-8C45906EAC9C}" type="pres">
      <dgm:prSet presAssocID="{AA3AE28A-027D-4F9D-8D4E-8980377D3654}" presName="verticalConnector" presStyleLbl="alignAccFollowNode1" presStyleIdx="3" presStyleCnt="4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65000"/>
              <a:alpha val="90000"/>
            </a:schemeClr>
          </a:solidFill>
        </a:ln>
      </dgm:spPr>
    </dgm:pt>
    <dgm:pt modelId="{2FA9891F-6879-45DD-80AC-F51FC4C80C9C}" type="pres">
      <dgm:prSet presAssocID="{3D4E5067-F582-49B2-890A-B74B4E46A71B}" presName="nodeText" presStyleLbl="fgAcc1" presStyleIdx="3" presStyleCnt="4">
        <dgm:presLayoutVars>
          <dgm:bulletEnabled val="1"/>
        </dgm:presLayoutVars>
      </dgm:prSet>
      <dgm:spPr/>
    </dgm:pt>
  </dgm:ptLst>
  <dgm:cxnLst>
    <dgm:cxn modelId="{0D5BAE01-4F00-45BB-8BF0-189FCA6D43AD}" type="presOf" srcId="{93609F0D-69DD-4FFF-B70A-0D30BCC641CD}" destId="{91A29497-AD3D-49BE-960B-9B9EBDAE80F1}" srcOrd="0" destOrd="0" presId="urn:microsoft.com/office/officeart/2024/layout/NumberedLinearArrowProcess#1"/>
    <dgm:cxn modelId="{668BC205-D257-4B58-9420-11CA74FE0E78}" type="presOf" srcId="{207A8C34-AA3A-417F-BF4D-F9305A599551}" destId="{3DD59952-D464-4E06-9960-0371A26897CC}" srcOrd="0" destOrd="0" presId="urn:microsoft.com/office/officeart/2024/layout/NumberedLinearArrowProcess#1"/>
    <dgm:cxn modelId="{BA99A01D-0A12-490A-A327-0D509E0EEFE1}" type="presOf" srcId="{00C715B5-B0BB-42FF-A3EC-6FCABAB75AF2}" destId="{2AC81EBF-8860-4610-8D80-FA73D541D677}" srcOrd="0" destOrd="0" presId="urn:microsoft.com/office/officeart/2024/layout/NumberedLinearArrowProcess#1"/>
    <dgm:cxn modelId="{2AA93C40-9BE3-40FE-B588-20661E6893FD}" type="presOf" srcId="{7A6168A8-FB7F-4EA3-9F40-A053DFF626EF}" destId="{5BD7D15B-3C87-4227-B46F-2AAC1C8B7841}" srcOrd="1" destOrd="0" presId="urn:microsoft.com/office/officeart/2024/layout/NumberedLinearArrowProcess#1"/>
    <dgm:cxn modelId="{11560B5D-AAAA-4EFA-90C5-02A9F2084126}" type="presOf" srcId="{AA3AE28A-027D-4F9D-8D4E-8980377D3654}" destId="{8FA4EA0F-C781-4E5D-98F7-4613E7210F5D}" srcOrd="0" destOrd="0" presId="urn:microsoft.com/office/officeart/2024/layout/NumberedLinearArrowProcess#1"/>
    <dgm:cxn modelId="{30B58C50-F635-4434-B588-98F75660EAB2}" type="presOf" srcId="{3D4E5067-F582-49B2-890A-B74B4E46A71B}" destId="{2FA9891F-6879-45DD-80AC-F51FC4C80C9C}" srcOrd="1" destOrd="0" presId="urn:microsoft.com/office/officeart/2024/layout/NumberedLinearArrowProcess#1"/>
    <dgm:cxn modelId="{FCCED058-A5A6-4C41-8FCC-D22B00E5478D}" type="presOf" srcId="{3D4E5067-F582-49B2-890A-B74B4E46A71B}" destId="{7548126C-0776-4D73-88CD-E353FC9480B3}" srcOrd="0" destOrd="0" presId="urn:microsoft.com/office/officeart/2024/layout/NumberedLinearArrowProcess#1"/>
    <dgm:cxn modelId="{B5E9E892-8980-4C85-AB9D-94F812A95C5F}" type="presOf" srcId="{7A6168A8-FB7F-4EA3-9F40-A053DFF626EF}" destId="{394C14B4-D320-48CB-9625-E9586887AC67}" srcOrd="0" destOrd="0" presId="urn:microsoft.com/office/officeart/2024/layout/NumberedLinearArrowProcess#1"/>
    <dgm:cxn modelId="{1F6F0C96-9D34-4360-8C7E-C71F0F0C1278}" srcId="{44853C51-D6B3-4B5C-9202-EF6EB0408207}" destId="{7A6168A8-FB7F-4EA3-9F40-A053DFF626EF}" srcOrd="1" destOrd="0" parTransId="{7C40B88D-6BEA-4589-B1AC-52A552655BF9}" sibTransId="{93609F0D-69DD-4FFF-B70A-0D30BCC641CD}"/>
    <dgm:cxn modelId="{89379BAF-A36B-4CD5-BC68-EB5C42377BE1}" type="presOf" srcId="{00C715B5-B0BB-42FF-A3EC-6FCABAB75AF2}" destId="{5810DF99-8F46-4E6B-A829-2E175AF698DB}" srcOrd="1" destOrd="0" presId="urn:microsoft.com/office/officeart/2024/layout/NumberedLinearArrowProcess#1"/>
    <dgm:cxn modelId="{B20E2CDC-21ED-4D31-A087-79799616BF3B}" type="presOf" srcId="{F0F2FC05-0072-4100-8A49-FA5A5EBDBBC3}" destId="{CE8AB22C-3AAA-482E-997F-F4CE99F32D3F}" srcOrd="1" destOrd="0" presId="urn:microsoft.com/office/officeart/2024/layout/NumberedLinearArrowProcess#1"/>
    <dgm:cxn modelId="{1DE35BE1-9936-4C7A-9E8E-73698FF7470E}" type="presOf" srcId="{41E1FA47-8128-4E0B-9CE3-4C9CDF05D550}" destId="{50E425A7-B69C-4A48-AEC5-70D7BBD4B979}" srcOrd="0" destOrd="0" presId="urn:microsoft.com/office/officeart/2024/layout/NumberedLinearArrowProcess#1"/>
    <dgm:cxn modelId="{CDED9AE2-7D11-4CF7-8F1E-197FB00170F8}" srcId="{44853C51-D6B3-4B5C-9202-EF6EB0408207}" destId="{F0F2FC05-0072-4100-8A49-FA5A5EBDBBC3}" srcOrd="0" destOrd="0" parTransId="{B903E181-21EF-4E50-8472-567F3FBBD45A}" sibTransId="{207A8C34-AA3A-417F-BF4D-F9305A599551}"/>
    <dgm:cxn modelId="{9AF8D3E2-924D-40C9-961C-41CCCB9767AE}" type="presOf" srcId="{F0F2FC05-0072-4100-8A49-FA5A5EBDBBC3}" destId="{5D4474C0-EEE8-463F-987B-F640450B429E}" srcOrd="0" destOrd="0" presId="urn:microsoft.com/office/officeart/2024/layout/NumberedLinearArrowProcess#1"/>
    <dgm:cxn modelId="{6ACDABE5-2F5C-4745-B15F-F8E3876E20DC}" srcId="{44853C51-D6B3-4B5C-9202-EF6EB0408207}" destId="{00C715B5-B0BB-42FF-A3EC-6FCABAB75AF2}" srcOrd="2" destOrd="0" parTransId="{35C8749F-2BF3-4798-BA19-0B71B012D0A5}" sibTransId="{41E1FA47-8128-4E0B-9CE3-4C9CDF05D550}"/>
    <dgm:cxn modelId="{56CF7DE8-D70A-4127-BAAC-121D5556A34E}" srcId="{44853C51-D6B3-4B5C-9202-EF6EB0408207}" destId="{3D4E5067-F582-49B2-890A-B74B4E46A71B}" srcOrd="3" destOrd="0" parTransId="{97250A56-CF8A-4327-8A9D-D75B2DC14C3B}" sibTransId="{AA3AE28A-027D-4F9D-8D4E-8980377D3654}"/>
    <dgm:cxn modelId="{17FDC6ED-4BF3-4FD9-820D-E4838DE0FD34}" type="presOf" srcId="{44853C51-D6B3-4B5C-9202-EF6EB0408207}" destId="{FC700017-F288-4B5A-8677-A3A5A02FB17B}" srcOrd="0" destOrd="0" presId="urn:microsoft.com/office/officeart/2024/layout/NumberedLinearArrowProcess#1"/>
    <dgm:cxn modelId="{1ACF5933-326C-46B0-9432-C128A3C84B5C}" type="presParOf" srcId="{FC700017-F288-4B5A-8677-A3A5A02FB17B}" destId="{46FFD1F7-4504-427B-8689-DBC4679E6A6D}" srcOrd="0" destOrd="0" presId="urn:microsoft.com/office/officeart/2024/layout/NumberedLinearArrowProcess#1"/>
    <dgm:cxn modelId="{351B8413-0FEC-4AD8-8588-FC341E6D9BCE}" type="presParOf" srcId="{46FFD1F7-4504-427B-8689-DBC4679E6A6D}" destId="{721CC213-5436-4E97-908F-87285B99714F}" srcOrd="0" destOrd="0" presId="urn:microsoft.com/office/officeart/2024/layout/NumberedLinearArrowProcess#1"/>
    <dgm:cxn modelId="{4576E6A2-89E6-4B4D-9EFB-793B83F671B8}" type="presParOf" srcId="{46FFD1F7-4504-427B-8689-DBC4679E6A6D}" destId="{023D1A21-D966-43CB-9A92-4405B68EC234}" srcOrd="1" destOrd="0" presId="urn:microsoft.com/office/officeart/2024/layout/NumberedLinearArrowProcess#1"/>
    <dgm:cxn modelId="{F0CF97A4-6FD3-453D-AC78-F6F897B2CE05}" type="presParOf" srcId="{023D1A21-D966-43CB-9A92-4405B68EC234}" destId="{70362337-C78D-4B68-ACC7-709A113372C5}" srcOrd="0" destOrd="0" presId="urn:microsoft.com/office/officeart/2024/layout/NumberedLinearArrowProcess#1"/>
    <dgm:cxn modelId="{A22F1E02-64C8-4A33-921D-B7F482493708}" type="presParOf" srcId="{023D1A21-D966-43CB-9A92-4405B68EC234}" destId="{5D4474C0-EEE8-463F-987B-F640450B429E}" srcOrd="1" destOrd="0" presId="urn:microsoft.com/office/officeart/2024/layout/NumberedLinearArrowProcess#1"/>
    <dgm:cxn modelId="{26A1046D-B5C7-4B7F-A141-33B30F6DC0BB}" type="presParOf" srcId="{023D1A21-D966-43CB-9A92-4405B68EC234}" destId="{3DD59952-D464-4E06-9960-0371A26897CC}" srcOrd="2" destOrd="0" presId="urn:microsoft.com/office/officeart/2024/layout/NumberedLinearArrowProcess#1"/>
    <dgm:cxn modelId="{7470AB5E-CC0D-4DB7-91A0-B27F3D30552E}" type="presParOf" srcId="{023D1A21-D966-43CB-9A92-4405B68EC234}" destId="{F7BF32D2-3109-4E0A-9356-B0F48E8A4271}" srcOrd="3" destOrd="0" presId="urn:microsoft.com/office/officeart/2024/layout/NumberedLinearArrowProcess#1"/>
    <dgm:cxn modelId="{765A7F1E-041C-4F33-9FF7-9F0F90AA64F2}" type="presParOf" srcId="{023D1A21-D966-43CB-9A92-4405B68EC234}" destId="{5B2C693A-7FE6-484C-BEA9-50E6A480404C}" srcOrd="4" destOrd="0" presId="urn:microsoft.com/office/officeart/2024/layout/NumberedLinearArrowProcess#1"/>
    <dgm:cxn modelId="{AC4B79E4-8A8A-439D-8239-D6888ABF9EB4}" type="presParOf" srcId="{46FFD1F7-4504-427B-8689-DBC4679E6A6D}" destId="{CE8AB22C-3AAA-482E-997F-F4CE99F32D3F}" srcOrd="2" destOrd="0" presId="urn:microsoft.com/office/officeart/2024/layout/NumberedLinearArrowProcess#1"/>
    <dgm:cxn modelId="{9F778C3D-4816-4757-A8A4-40450AD491E0}" type="presParOf" srcId="{FC700017-F288-4B5A-8677-A3A5A02FB17B}" destId="{968A4EE1-ABA2-4A2A-B3D1-D02F7FFF8C77}" srcOrd="1" destOrd="0" presId="urn:microsoft.com/office/officeart/2024/layout/NumberedLinearArrowProcess#1"/>
    <dgm:cxn modelId="{FF7E3241-61CA-4026-8A83-82DF50537E31}" type="presParOf" srcId="{FC700017-F288-4B5A-8677-A3A5A02FB17B}" destId="{8CFA8DC0-FA24-44B0-8EF7-44E0AFBF5D5E}" srcOrd="2" destOrd="0" presId="urn:microsoft.com/office/officeart/2024/layout/NumberedLinearArrowProcess#1"/>
    <dgm:cxn modelId="{0609311F-B5D8-40A5-B20B-A9A9AA7C4ADE}" type="presParOf" srcId="{8CFA8DC0-FA24-44B0-8EF7-44E0AFBF5D5E}" destId="{7916CA82-A9EB-439D-BA8A-AAA64A8E5188}" srcOrd="0" destOrd="0" presId="urn:microsoft.com/office/officeart/2024/layout/NumberedLinearArrowProcess#1"/>
    <dgm:cxn modelId="{D0B0BA66-4F9A-4D46-A565-4D131CE453FF}" type="presParOf" srcId="{8CFA8DC0-FA24-44B0-8EF7-44E0AFBF5D5E}" destId="{3F0A768E-231D-4DC0-8D01-1D7BEC28C118}" srcOrd="1" destOrd="0" presId="urn:microsoft.com/office/officeart/2024/layout/NumberedLinearArrowProcess#1"/>
    <dgm:cxn modelId="{4213AA69-4BD5-4798-8668-AD046FD2EA23}" type="presParOf" srcId="{3F0A768E-231D-4DC0-8D01-1D7BEC28C118}" destId="{BECEE4EA-4128-4B69-8B90-EB6AE6C8AE54}" srcOrd="0" destOrd="0" presId="urn:microsoft.com/office/officeart/2024/layout/NumberedLinearArrowProcess#1"/>
    <dgm:cxn modelId="{24333683-A4F8-4EAD-A89A-1A8C9517AAD4}" type="presParOf" srcId="{3F0A768E-231D-4DC0-8D01-1D7BEC28C118}" destId="{394C14B4-D320-48CB-9625-E9586887AC67}" srcOrd="1" destOrd="0" presId="urn:microsoft.com/office/officeart/2024/layout/NumberedLinearArrowProcess#1"/>
    <dgm:cxn modelId="{1377AFBA-D10A-4639-A22E-C8247CCDF61E}" type="presParOf" srcId="{3F0A768E-231D-4DC0-8D01-1D7BEC28C118}" destId="{91A29497-AD3D-49BE-960B-9B9EBDAE80F1}" srcOrd="2" destOrd="0" presId="urn:microsoft.com/office/officeart/2024/layout/NumberedLinearArrowProcess#1"/>
    <dgm:cxn modelId="{293D15EE-A97D-49A4-811B-F5D74FB9338E}" type="presParOf" srcId="{3F0A768E-231D-4DC0-8D01-1D7BEC28C118}" destId="{0474609B-53AD-44E5-B5B1-5D55A505DAC9}" srcOrd="3" destOrd="0" presId="urn:microsoft.com/office/officeart/2024/layout/NumberedLinearArrowProcess#1"/>
    <dgm:cxn modelId="{904DFBFA-2035-45B7-836F-521411972522}" type="presParOf" srcId="{3F0A768E-231D-4DC0-8D01-1D7BEC28C118}" destId="{6493FEEA-CF5E-43EF-A79F-ABBE53B8C1CA}" srcOrd="4" destOrd="0" presId="urn:microsoft.com/office/officeart/2024/layout/NumberedLinearArrowProcess#1"/>
    <dgm:cxn modelId="{F53293F3-B3B4-4D53-8E73-DDE82041AE42}" type="presParOf" srcId="{8CFA8DC0-FA24-44B0-8EF7-44E0AFBF5D5E}" destId="{5BD7D15B-3C87-4227-B46F-2AAC1C8B7841}" srcOrd="2" destOrd="0" presId="urn:microsoft.com/office/officeart/2024/layout/NumberedLinearArrowProcess#1"/>
    <dgm:cxn modelId="{2068E48F-C6B4-4108-9609-8102F80AE98A}" type="presParOf" srcId="{FC700017-F288-4B5A-8677-A3A5A02FB17B}" destId="{DA241E17-B6F4-41B2-95AF-2993E1848284}" srcOrd="3" destOrd="0" presId="urn:microsoft.com/office/officeart/2024/layout/NumberedLinearArrowProcess#1"/>
    <dgm:cxn modelId="{BCD698C7-6E47-42D2-8DC8-796C69F857F9}" type="presParOf" srcId="{FC700017-F288-4B5A-8677-A3A5A02FB17B}" destId="{0960F5A9-D1B8-4F0B-95BF-A96D025F53DF}" srcOrd="4" destOrd="0" presId="urn:microsoft.com/office/officeart/2024/layout/NumberedLinearArrowProcess#1"/>
    <dgm:cxn modelId="{6F9B0342-C2F9-45E6-9700-7D5F2648CA58}" type="presParOf" srcId="{0960F5A9-D1B8-4F0B-95BF-A96D025F53DF}" destId="{609D66DB-9A23-4C5D-AA13-D4AE9AEBF3DE}" srcOrd="0" destOrd="0" presId="urn:microsoft.com/office/officeart/2024/layout/NumberedLinearArrowProcess#1"/>
    <dgm:cxn modelId="{1A83305F-3B26-43CB-B0E7-F01FEB7F9293}" type="presParOf" srcId="{0960F5A9-D1B8-4F0B-95BF-A96D025F53DF}" destId="{9812F49B-0DB9-4EA7-9793-43274429F220}" srcOrd="1" destOrd="0" presId="urn:microsoft.com/office/officeart/2024/layout/NumberedLinearArrowProcess#1"/>
    <dgm:cxn modelId="{0EDF209E-E718-4B65-83BE-B6908A6FA513}" type="presParOf" srcId="{9812F49B-0DB9-4EA7-9793-43274429F220}" destId="{6F04F3A7-3E25-4B4F-A9C1-41D4B855F06E}" srcOrd="0" destOrd="0" presId="urn:microsoft.com/office/officeart/2024/layout/NumberedLinearArrowProcess#1"/>
    <dgm:cxn modelId="{DB1E5F5E-ACAE-46A4-9297-88C77F130E18}" type="presParOf" srcId="{9812F49B-0DB9-4EA7-9793-43274429F220}" destId="{2AC81EBF-8860-4610-8D80-FA73D541D677}" srcOrd="1" destOrd="0" presId="urn:microsoft.com/office/officeart/2024/layout/NumberedLinearArrowProcess#1"/>
    <dgm:cxn modelId="{FB613DD2-6DA7-4284-AD40-7B9E7828494A}" type="presParOf" srcId="{9812F49B-0DB9-4EA7-9793-43274429F220}" destId="{50E425A7-B69C-4A48-AEC5-70D7BBD4B979}" srcOrd="2" destOrd="0" presId="urn:microsoft.com/office/officeart/2024/layout/NumberedLinearArrowProcess#1"/>
    <dgm:cxn modelId="{AB157C61-1CC1-4CB0-A642-76947ADF2CAD}" type="presParOf" srcId="{9812F49B-0DB9-4EA7-9793-43274429F220}" destId="{DDF81C1C-36E2-4FCB-9711-6D8C33734C85}" srcOrd="3" destOrd="0" presId="urn:microsoft.com/office/officeart/2024/layout/NumberedLinearArrowProcess#1"/>
    <dgm:cxn modelId="{C6BFC84A-0519-408F-AB37-685958F75D58}" type="presParOf" srcId="{9812F49B-0DB9-4EA7-9793-43274429F220}" destId="{92902AC2-76BC-4457-AE42-39D92E4756E6}" srcOrd="4" destOrd="0" presId="urn:microsoft.com/office/officeart/2024/layout/NumberedLinearArrowProcess#1"/>
    <dgm:cxn modelId="{DDF8E48F-A357-46A5-88B9-CC03F3B26731}" type="presParOf" srcId="{0960F5A9-D1B8-4F0B-95BF-A96D025F53DF}" destId="{5810DF99-8F46-4E6B-A829-2E175AF698DB}" srcOrd="2" destOrd="0" presId="urn:microsoft.com/office/officeart/2024/layout/NumberedLinearArrowProcess#1"/>
    <dgm:cxn modelId="{9D3EB82F-B0A7-478F-8DA6-90230E23B406}" type="presParOf" srcId="{FC700017-F288-4B5A-8677-A3A5A02FB17B}" destId="{750293D7-6066-45BC-ADC9-F518A7E46AD7}" srcOrd="5" destOrd="0" presId="urn:microsoft.com/office/officeart/2024/layout/NumberedLinearArrowProcess#1"/>
    <dgm:cxn modelId="{187C91F7-7867-4B34-9A40-033D1B09A5B4}" type="presParOf" srcId="{FC700017-F288-4B5A-8677-A3A5A02FB17B}" destId="{2E7C6E3A-4E57-4BCB-860E-ADC2B59BC49D}" srcOrd="6" destOrd="0" presId="urn:microsoft.com/office/officeart/2024/layout/NumberedLinearArrowProcess#1"/>
    <dgm:cxn modelId="{68B630B8-DE74-4F97-82F2-8D6B63150112}" type="presParOf" srcId="{2E7C6E3A-4E57-4BCB-860E-ADC2B59BC49D}" destId="{F45E5842-8F84-434B-B5A9-5BD3A7318D1C}" srcOrd="0" destOrd="0" presId="urn:microsoft.com/office/officeart/2024/layout/NumberedLinearArrowProcess#1"/>
    <dgm:cxn modelId="{CC062A40-5F48-4E17-846C-AD43ECE79C05}" type="presParOf" srcId="{2E7C6E3A-4E57-4BCB-860E-ADC2B59BC49D}" destId="{67D15FBE-961D-49B1-A030-CDC145EB4BC9}" srcOrd="1" destOrd="0" presId="urn:microsoft.com/office/officeart/2024/layout/NumberedLinearArrowProcess#1"/>
    <dgm:cxn modelId="{8AC11DEA-E867-41AC-9DB9-2C95E5F6E133}" type="presParOf" srcId="{67D15FBE-961D-49B1-A030-CDC145EB4BC9}" destId="{0CE0F7ED-04CE-431B-A548-4613E02B0A87}" srcOrd="0" destOrd="0" presId="urn:microsoft.com/office/officeart/2024/layout/NumberedLinearArrowProcess#1"/>
    <dgm:cxn modelId="{5860D670-979C-470D-B350-FDF548EF896A}" type="presParOf" srcId="{67D15FBE-961D-49B1-A030-CDC145EB4BC9}" destId="{7548126C-0776-4D73-88CD-E353FC9480B3}" srcOrd="1" destOrd="0" presId="urn:microsoft.com/office/officeart/2024/layout/NumberedLinearArrowProcess#1"/>
    <dgm:cxn modelId="{DE508080-1EB3-4003-98E7-9AC08BDA59AD}" type="presParOf" srcId="{67D15FBE-961D-49B1-A030-CDC145EB4BC9}" destId="{8FA4EA0F-C781-4E5D-98F7-4613E7210F5D}" srcOrd="2" destOrd="0" presId="urn:microsoft.com/office/officeart/2024/layout/NumberedLinearArrowProcess#1"/>
    <dgm:cxn modelId="{EE3D9235-5AD6-412E-B82B-2D4238C40673}" type="presParOf" srcId="{67D15FBE-961D-49B1-A030-CDC145EB4BC9}" destId="{9CEFDF06-BE27-4BC9-BCDF-1719A789A69E}" srcOrd="3" destOrd="0" presId="urn:microsoft.com/office/officeart/2024/layout/NumberedLinearArrowProcess#1"/>
    <dgm:cxn modelId="{DCF339D4-B433-426C-A846-783EA8CE3C44}" type="presParOf" srcId="{67D15FBE-961D-49B1-A030-CDC145EB4BC9}" destId="{64B06975-DC2D-4D9F-97E8-8C45906EAC9C}" srcOrd="4" destOrd="0" presId="urn:microsoft.com/office/officeart/2024/layout/NumberedLinearArrowProcess#1"/>
    <dgm:cxn modelId="{5883FB7E-DFD4-44B3-AC35-3914624F06AA}" type="presParOf" srcId="{2E7C6E3A-4E57-4BCB-860E-ADC2B59BC49D}" destId="{2FA9891F-6879-45DD-80AC-F51FC4C80C9C}" srcOrd="2" destOrd="0" presId="urn:microsoft.com/office/officeart/2024/layout/NumberedLinearArrowProcess#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62337-C78D-4B68-ACC7-709A113372C5}">
      <dsp:nvSpPr>
        <dsp:cNvPr id="0" name=""/>
        <dsp:cNvSpPr/>
      </dsp:nvSpPr>
      <dsp:spPr>
        <a:xfrm>
          <a:off x="1260536" y="-138741"/>
          <a:ext cx="799318" cy="58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474C0-EEE8-463F-987B-F640450B429E}">
      <dsp:nvSpPr>
        <dsp:cNvPr id="0" name=""/>
        <dsp:cNvSpPr/>
      </dsp:nvSpPr>
      <dsp:spPr>
        <a:xfrm>
          <a:off x="1991342" y="-197968"/>
          <a:ext cx="105053" cy="101582"/>
        </a:xfrm>
        <a:prstGeom prst="chevron">
          <a:avLst>
            <a:gd name="adj" fmla="val 9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Abril 2024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Postulación inicial al proceso EPH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139071" y="368986"/>
        <a:ext cx="2014554" cy="656300"/>
      </dsp:txXfrm>
    </dsp:sp>
    <dsp:sp modelId="{3DD59952-D464-4E06-9960-0371A26897CC}">
      <dsp:nvSpPr>
        <dsp:cNvPr id="0" name=""/>
        <dsp:cNvSpPr/>
      </dsp:nvSpPr>
      <dsp:spPr>
        <a:xfrm>
          <a:off x="1043405" y="-241655"/>
          <a:ext cx="205886" cy="20588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7" tIns="9667" rIns="9667" bIns="966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1400" kern="1200"/>
            <a:t>1</a:t>
          </a:r>
        </a:p>
      </dsp:txBody>
      <dsp:txXfrm>
        <a:off x="1073556" y="-211504"/>
        <a:ext cx="145584" cy="145584"/>
      </dsp:txXfrm>
    </dsp:sp>
    <dsp:sp modelId="{5B2C693A-7FE6-484C-BEA9-50E6A480404C}">
      <dsp:nvSpPr>
        <dsp:cNvPr id="0" name=""/>
        <dsp:cNvSpPr/>
      </dsp:nvSpPr>
      <dsp:spPr>
        <a:xfrm>
          <a:off x="1146312" y="44134"/>
          <a:ext cx="72" cy="197521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6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8AB22C-3AAA-482E-997F-F4CE99F32D3F}">
      <dsp:nvSpPr>
        <dsp:cNvPr id="0" name=""/>
        <dsp:cNvSpPr/>
      </dsp:nvSpPr>
      <dsp:spPr>
        <a:xfrm>
          <a:off x="118653" y="348568"/>
          <a:ext cx="2055390" cy="6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Abril 2024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Postulación inicial al proceso EPH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139071" y="368986"/>
        <a:ext cx="2014554" cy="656300"/>
      </dsp:txXfrm>
    </dsp:sp>
    <dsp:sp modelId="{BECEE4EA-4128-4B69-8B90-EB6AE6C8AE54}">
      <dsp:nvSpPr>
        <dsp:cNvPr id="0" name=""/>
        <dsp:cNvSpPr/>
      </dsp:nvSpPr>
      <dsp:spPr>
        <a:xfrm>
          <a:off x="2288232" y="-163696"/>
          <a:ext cx="2055390" cy="72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4C14B4-D320-48CB-9625-E9586887AC67}">
      <dsp:nvSpPr>
        <dsp:cNvPr id="0" name=""/>
        <dsp:cNvSpPr/>
      </dsp:nvSpPr>
      <dsp:spPr>
        <a:xfrm>
          <a:off x="4275109" y="-222917"/>
          <a:ext cx="105053" cy="125484"/>
        </a:xfrm>
        <a:prstGeom prst="chevron">
          <a:avLst>
            <a:gd name="adj" fmla="val 9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Nov 2024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Asignación código BIP por MIDESO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2422838" y="368986"/>
        <a:ext cx="2014554" cy="656300"/>
      </dsp:txXfrm>
    </dsp:sp>
    <dsp:sp modelId="{91A29497-AD3D-49BE-960B-9B9EBDAE80F1}">
      <dsp:nvSpPr>
        <dsp:cNvPr id="0" name=""/>
        <dsp:cNvSpPr/>
      </dsp:nvSpPr>
      <dsp:spPr>
        <a:xfrm>
          <a:off x="3316878" y="-276897"/>
          <a:ext cx="226474" cy="226474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7" tIns="9667" rIns="9667" bIns="966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2</a:t>
          </a:r>
        </a:p>
      </dsp:txBody>
      <dsp:txXfrm>
        <a:off x="3350044" y="-243731"/>
        <a:ext cx="160142" cy="160142"/>
      </dsp:txXfrm>
    </dsp:sp>
    <dsp:sp modelId="{6493FEEA-CF5E-43EF-A79F-ABBE53B8C1CA}">
      <dsp:nvSpPr>
        <dsp:cNvPr id="0" name=""/>
        <dsp:cNvSpPr/>
      </dsp:nvSpPr>
      <dsp:spPr>
        <a:xfrm>
          <a:off x="3430079" y="32900"/>
          <a:ext cx="72" cy="243997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6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D7D15B-3C87-4227-B46F-2AAC1C8B7841}">
      <dsp:nvSpPr>
        <dsp:cNvPr id="0" name=""/>
        <dsp:cNvSpPr/>
      </dsp:nvSpPr>
      <dsp:spPr>
        <a:xfrm>
          <a:off x="2402420" y="348568"/>
          <a:ext cx="2055390" cy="6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Nov 2024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Asignación código BIP por MIDESO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2422838" y="368986"/>
        <a:ext cx="2014554" cy="656300"/>
      </dsp:txXfrm>
    </dsp:sp>
    <dsp:sp modelId="{6F04F3A7-3E25-4B4F-A9C1-41D4B855F06E}">
      <dsp:nvSpPr>
        <dsp:cNvPr id="0" name=""/>
        <dsp:cNvSpPr/>
      </dsp:nvSpPr>
      <dsp:spPr>
        <a:xfrm>
          <a:off x="4571999" y="-163696"/>
          <a:ext cx="2055390" cy="72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81EBF-8860-4610-8D80-FA73D541D677}">
      <dsp:nvSpPr>
        <dsp:cNvPr id="0" name=""/>
        <dsp:cNvSpPr/>
      </dsp:nvSpPr>
      <dsp:spPr>
        <a:xfrm>
          <a:off x="6558877" y="-222917"/>
          <a:ext cx="105053" cy="125484"/>
        </a:xfrm>
        <a:prstGeom prst="chevron">
          <a:avLst>
            <a:gd name="adj" fmla="val 9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2025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Desarrollo de los 7 módulos técnicos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4706605" y="368986"/>
        <a:ext cx="2014554" cy="656300"/>
      </dsp:txXfrm>
    </dsp:sp>
    <dsp:sp modelId="{50E425A7-B69C-4A48-AEC5-70D7BBD4B979}">
      <dsp:nvSpPr>
        <dsp:cNvPr id="0" name=""/>
        <dsp:cNvSpPr/>
      </dsp:nvSpPr>
      <dsp:spPr>
        <a:xfrm>
          <a:off x="5600645" y="-276897"/>
          <a:ext cx="226474" cy="226474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7" tIns="9667" rIns="9667" bIns="966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/>
            <a:t>3</a:t>
          </a:r>
        </a:p>
      </dsp:txBody>
      <dsp:txXfrm>
        <a:off x="5633811" y="-243731"/>
        <a:ext cx="160142" cy="160142"/>
      </dsp:txXfrm>
    </dsp:sp>
    <dsp:sp modelId="{92902AC2-76BC-4457-AE42-39D92E4756E6}">
      <dsp:nvSpPr>
        <dsp:cNvPr id="0" name=""/>
        <dsp:cNvSpPr/>
      </dsp:nvSpPr>
      <dsp:spPr>
        <a:xfrm>
          <a:off x="5713847" y="32900"/>
          <a:ext cx="72" cy="243997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6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10DF99-8F46-4E6B-A829-2E175AF698DB}">
      <dsp:nvSpPr>
        <dsp:cNvPr id="0" name=""/>
        <dsp:cNvSpPr/>
      </dsp:nvSpPr>
      <dsp:spPr>
        <a:xfrm>
          <a:off x="4686187" y="348568"/>
          <a:ext cx="2055390" cy="6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2025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Desarrollo de los 7 módulos técnicos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4706605" y="368986"/>
        <a:ext cx="2014554" cy="656300"/>
      </dsp:txXfrm>
    </dsp:sp>
    <dsp:sp modelId="{0CE0F7ED-04CE-431B-A548-4613E02B0A87}">
      <dsp:nvSpPr>
        <dsp:cNvPr id="0" name=""/>
        <dsp:cNvSpPr/>
      </dsp:nvSpPr>
      <dsp:spPr>
        <a:xfrm>
          <a:off x="6855766" y="-163696"/>
          <a:ext cx="1141883" cy="72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A4EA0F-C781-4E5D-98F7-4613E7210F5D}">
      <dsp:nvSpPr>
        <dsp:cNvPr id="0" name=""/>
        <dsp:cNvSpPr/>
      </dsp:nvSpPr>
      <dsp:spPr>
        <a:xfrm>
          <a:off x="7884413" y="-276897"/>
          <a:ext cx="226474" cy="226474"/>
        </a:xfrm>
        <a:prstGeom prst="ellipse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67" tIns="9667" rIns="9667" bIns="9667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4</a:t>
          </a:r>
        </a:p>
      </dsp:txBody>
      <dsp:txXfrm>
        <a:off x="7917579" y="-243731"/>
        <a:ext cx="160142" cy="160142"/>
      </dsp:txXfrm>
    </dsp:sp>
    <dsp:sp modelId="{64B06975-DC2D-4D9F-97E8-8C45906EAC9C}">
      <dsp:nvSpPr>
        <dsp:cNvPr id="0" name=""/>
        <dsp:cNvSpPr/>
      </dsp:nvSpPr>
      <dsp:spPr>
        <a:xfrm>
          <a:off x="7997614" y="32900"/>
          <a:ext cx="72" cy="243997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6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9891F-6879-45DD-80AC-F51FC4C80C9C}">
      <dsp:nvSpPr>
        <dsp:cNvPr id="0" name=""/>
        <dsp:cNvSpPr/>
      </dsp:nvSpPr>
      <dsp:spPr>
        <a:xfrm>
          <a:off x="6969955" y="348568"/>
          <a:ext cx="2055390" cy="697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55" tIns="165100" rIns="36255" bIns="16510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100" b="1" kern="1200" dirty="0">
              <a:solidFill>
                <a:srgbClr val="003366"/>
              </a:solidFill>
            </a:rPr>
            <a:t>Futuro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>
              <a:solidFill>
                <a:schemeClr val="bg1">
                  <a:lumMod val="50000"/>
                </a:schemeClr>
              </a:solidFill>
            </a:rPr>
            <a:t>Aprobación e inicio de etapa de Diseño</a:t>
          </a:r>
          <a:endParaRPr lang="es-CL" sz="900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6990373" y="368986"/>
        <a:ext cx="2014554" cy="656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24/layout/NumberedLinearArrowProcess#1">
  <dgm:title val=""/>
  <dgm:desc val=""/>
  <dgm:catLst>
    <dgm:cat type="process" pri="17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{6AC39A8E-3AAA-43CD-AF6A-155D8AB1F9FE}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{6A122768-FBB8-4AC0-AF45-705A11DD653F}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{C6D4F4CE-FCEA-4256-BD5D-B43390E05269}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9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1.7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ctrX" for="ch" forName="nodeText" refType="w" fact="0.5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ctrX" for="ch" forName="nodeText" refType="w" fact="0.5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608"/>
                    <dgm:constr type="h" for="ch" forName="sibTransNodeCircle" refType="w" op="lte" fact="0.54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2"/>
                    <dgm:constr type="t" for="ch" forName="verticalConnector" refType="b" refFor="ch" refForName="spacerBetweenCircleAndCallout"/>
                    <dgm:constr type="h" for="ch" forName="verticalConnector" refType="h" fact="0.35"/>
                    <dgm:constr type="w" for="ch" forName="verticalConnector" val="0.002"/>
                    <dgm:constr type="ctrX" for="ch" forName="verticalConnector" refType="ctrX" refFor="ch" refForName="sibTransNodeCircle"/>
                  </dgm:constrLst>
                </dgm:if>
                <dgm:else name="ifMoreThanOneNode">
                  <dgm:choose name="firstNodeDirChoose">
                    <dgm:if name="firstNodeDirNorm" func="var" arg="dir" op="equ" val="norm">
                      <dgm:constrLst>
                        <dgm:constr type="h"/>
                        <dgm:constr type="h" for="ch" forName="lineNode" val="0.002"/>
                        <dgm:constr type="w" for="ch" forName="lineNode" refType="w" fact="0.35"/>
                        <dgm:constr type="l" for="ch" forName="lineNode" refType="w" fact="0.55"/>
                        <dgm:constr type="w" for="ch" forName="lineArrowNode" refType="w" fact="0.046"/>
                        <dgm:constr type="h" for="ch" forName="lineArrowNode" refType="h" fact="0.18"/>
                        <dgm:constr type="l" for="ch" forName="lineArrowNode" refType="w" fact="0.87"/>
                        <dgm:constr type="t" for="ch" forName="lineArrowNode" refType="h" fact="0.165"/>
                        <dgm:constr type="ctrY" for="ch" forName="lineNode" refType="ctrY" refFor="ch" refForName="sibTransNodeCircle"/>
                        <dgm:constr type="h" for="ch" forName="sibTransNodeCircle" refType="h" fact="0.608"/>
                        <dgm:constr type="h" for="ch" forName="sibTransNodeCircle" refType="w" op="lte" fact="0.54"/>
                        <dgm:constr type="w" for="ch" forName="sibTransNodeCircle" refType="h" refFor="ch" refForName="sibTransNodeCircle"/>
                        <dgm:constr type="ctrX" for="ch" forName="sibTransNodeCircle" refType="w" fact="0.5"/>
                        <dgm:constr type="ctrY" for="ch" forName="sibTransNodeCircle" refType="h" fact="0.25"/>
                        <dgm:constr type="t" for="ch" forName="spacerBetweenCircleAndCallout" refType="b" refFor="ch" refForName="sibTransNodeCircle"/>
                        <dgm:constr type="h" for="ch" forName="spacerBetweenCircleAndCallout" val="2"/>
                        <dgm:constr type="t" for="ch" forName="verticalConnector" refType="b" refFor="ch" refForName="spacerBetweenCircleAndCallout"/>
                        <dgm:constr type="h" for="ch" forName="verticalConnector" refType="h" fact="0.35"/>
                        <dgm:constr type="w" for="ch" forName="verticalConnector" val="0.002"/>
                        <dgm:constr type="ctrX" for="ch" forName="verticalConnector" refType="ctrX" refFor="ch" refForName="sibTransNodeCircle"/>
                      </dgm:constrLst>
                    </dgm:if>
                    <dgm:else name="firstNodeDirRev">
                      <dgm:constrLst>
                        <dgm:constr type="h"/>
                        <dgm:constr type="h" for="ch" forName="lineNode" val="0.002"/>
                        <dgm:constr type="w" for="ch" forName="lineNode" refType="w" fact="0.35"/>
                        <dgm:constr type="l" for="ch" forName="lineNode" refType="w" fact="0.1"/>
                        <dgm:constr type="w" for="ch" forName="lineArrowNode" refType="w" fact="0.046"/>
                        <dgm:constr type="h" for="ch" forName="lineArrowNode" refType="h" fact="0.18"/>
                        <dgm:constr type="l" for="ch" forName="lineArrowNode" refType="w" fact="0.084"/>
                        <dgm:constr type="t" for="ch" forName="lineArrowNode" refType="h" fact="0.165"/>
                        <dgm:constr type="ctrY" for="ch" forName="lineNode" refType="ctrY" refFor="ch" refForName="sibTransNodeCircle"/>
                        <dgm:constr type="h" for="ch" forName="sibTransNodeCircle" refType="h" fact="0.608"/>
                        <dgm:constr type="h" for="ch" forName="sibTransNodeCircle" refType="w" op="lte" fact="0.54"/>
                        <dgm:constr type="w" for="ch" forName="sibTransNodeCircle" refType="h" refFor="ch" refForName="sibTransNodeCircle"/>
                        <dgm:constr type="ctrX" for="ch" forName="sibTransNodeCircle" refType="w" fact="0.5"/>
                        <dgm:constr type="ctrY" for="ch" forName="sibTransNodeCircle" refType="h" fact="0.25"/>
                        <dgm:constr type="t" for="ch" forName="spacerBetweenCircleAndCallout" refType="b" refFor="ch" refForName="sibTransNodeCircle"/>
                        <dgm:constr type="h" for="ch" forName="spacerBetweenCircleAndCallout" val="2"/>
                        <dgm:constr type="t" for="ch" forName="verticalConnector" refType="b" refFor="ch" refForName="spacerBetweenCircleAndCallout"/>
                        <dgm:constr type="h" for="ch" forName="verticalConnector" refType="h" fact="0.35"/>
                        <dgm:constr type="w" for="ch" forName="verticalConnector" val="0.002"/>
                        <dgm:constr type="ctrX" for="ch" forName="verticalConnector" refType="ctrX" refFor="ch" refForName="sibTransNodeCircle"/>
                      </dgm:constrLst>
                    </dgm:else>
                  </dgm:choose>
                </dgm:else>
              </dgm:choose>
            </dgm:if>
            <dgm:if name="ifLastNode" axis="self" ptType="node" func="revPos" op="equ" val="1">
              <dgm:choose name="lastNodeDirChoose">
                <dgm:if name="lastNodeDirNorm" func="var" arg="dir" op="equ" val="norm">
                  <dgm:constrLst>
                    <dgm:constr type="h"/>
                    <dgm:constr type="h" for="ch" forName="lineNode" val="0.002"/>
                    <dgm:constr type="w" for="ch" forName="lineNode" refType="w" fact="0.5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608"/>
                    <dgm:constr type="h" for="ch" forName="sibTransNodeCircle" refType="w" op="lte" fact="0.54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2"/>
                    <dgm:constr type="t" for="ch" forName="verticalConnector" refType="b" refFor="ch" refForName="spacerBetweenCircleAndCallout"/>
                    <dgm:constr type="h" for="ch" forName="verticalConnector" refType="h" fact="0.35"/>
                    <dgm:constr type="w" for="ch" forName="verticalConnector" val="0.002"/>
                    <dgm:constr type="ctrX" for="ch" forName="verticalConnector" refType="ctrX" refFor="ch" refForName="sibTransNodeCircle"/>
                  </dgm:constrLst>
                </dgm:if>
                <dgm:else name="lastNodeDirRev">
                  <dgm:constrLst>
                    <dgm:constr type="h"/>
                    <dgm:constr type="h" for="ch" forName="lineNode" val="0.002"/>
                    <dgm:constr type="w" for="ch" forName="lineNode" refType="w" fact="0.5"/>
                    <dgm:constr type="l" for="ch" forName="lineNode" refType="w" fact="0.5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608"/>
                    <dgm:constr type="h" for="ch" forName="sibTransNodeCircle" refType="w" op="lte" fact="0.54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2"/>
                    <dgm:constr type="t" for="ch" forName="verticalConnector" refType="b" refFor="ch" refForName="spacerBetweenCircleAndCallout"/>
                    <dgm:constr type="h" for="ch" forName="verticalConnector" refType="h" fact="0.35"/>
                    <dgm:constr type="w" for="ch" forName="verticalConnector" val="0.002"/>
                    <dgm:constr type="ctrX" for="ch" forName="verticalConnector" refType="ctrX" refFor="ch" refForName="sibTransNodeCircle"/>
                  </dgm:constrLst>
                </dgm:else>
              </dgm:choose>
            </dgm:if>
            <dgm:else name="allOtherNodes">
              <dgm:choose name="middleNodeDirChoose">
                <dgm:if name="middleNodeDirNorm" func="var" arg="dir" op="equ" val="norm">
                  <dgm:constrLst>
                    <dgm:constr type="h"/>
                    <dgm:constr type="h" for="ch" forName="lineNode" val="0.002"/>
                    <dgm:constr type="w" for="ch" forName="lineNode" refType="w" fact="0.9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87"/>
                    <dgm:constr type="t" for="ch" forName="lineArrowNode" refType="h" fact="0.165"/>
                    <dgm:constr type="ctrY" for="ch" forName="lineNode" refType="ctrY" refFor="ch" refForName="sibTransNodeCircle"/>
                    <dgm:constr type="h" for="ch" forName="sibTransNodeCircle" refType="h" fact="0.608"/>
                    <dgm:constr type="h" for="ch" forName="sibTransNodeCircle" refType="w" op="lte" fact="0.54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2"/>
                    <dgm:constr type="t" for="ch" forName="verticalConnector" refType="b" refFor="ch" refForName="spacerBetweenCircleAndCallout"/>
                    <dgm:constr type="h" for="ch" forName="verticalConnector" refType="h" fact="0.35"/>
                    <dgm:constr type="w" for="ch" forName="verticalConnector" val="0.002"/>
                    <dgm:constr type="ctrX" for="ch" forName="verticalConnector" refType="ctrX" refFor="ch" refForName="sibTransNodeCircle"/>
                  </dgm:constrLst>
                </dgm:if>
                <dgm:else name="middleNodeDirRev">
                  <dgm:constrLst>
                    <dgm:constr type="h"/>
                    <dgm:constr type="h" for="ch" forName="lineNode" val="0.002"/>
                    <dgm:constr type="w" for="ch" forName="lineNode" refType="w" fact="0.9"/>
                    <dgm:constr type="l" for="ch" forName="lineNode" refType="w" fact="0.1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084"/>
                    <dgm:constr type="t" for="ch" forName="lineArrowNode" refType="h" fact="0.165"/>
                    <dgm:constr type="ctrY" for="ch" forName="lineNode" refType="ctrY" refFor="ch" refForName="sibTransNodeCircle"/>
                    <dgm:constr type="h" for="ch" forName="sibTransNodeCircle" refType="h" fact="0.608"/>
                    <dgm:constr type="h" for="ch" forName="sibTransNodeCircle" refType="w" op="lte" fact="0.54"/>
                    <dgm:constr type="w" for="ch" forName="sibTransNodeCircle" refType="h" refFor="ch" refForName="sibTransNodeCircle"/>
                    <dgm:constr type="ctrX" for="ch" forName="sibTransNodeCircle" refType="w" fact="0.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2"/>
                    <dgm:constr type="t" for="ch" forName="verticalConnector" refType="b" refFor="ch" refForName="spacerBetweenCircleAndCallout"/>
                    <dgm:constr type="h" for="ch" forName="verticalConnector" refType="h" fact="0.35"/>
                    <dgm:constr type="w" for="ch" forName="verticalConnector" val="0.002"/>
                    <dgm:constr type="ctrX" for="ch" forName="verticalConnector" refType="ctrX" refFor="ch" refForName="sibTransNodeCircle"/>
                  </dgm:constrLst>
                </dgm:else>
              </dgm:choose>
            </dgm:else>
          </dgm:choose>
          <dgm:layoutNode name="lineNode" styleLbl="align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Node1">
            <dgm:alg type="sp"/>
            <dgm:choose name="arrowDirChoose">
              <dgm:if name="arrowNorm" func="var" arg="dir" op="equ" val="norm">
                <dgm:shape xmlns:r="http://schemas.openxmlformats.org/officeDocument/2006/relationships" type="chevron" r:blip="">
                  <dgm:adjLst>
                    <dgm:adj idx="1" val="0.9"/>
                  </dgm:adjLst>
                </dgm:shape>
              </dgm:if>
              <dgm:else name="arrowRev">
                <dgm:shape xmlns:r="http://schemas.openxmlformats.org/officeDocument/2006/relationships" rot="180" type="chevron" r:blip="">
                  <dgm:adjLst>
                    <dgm:adj idx="1" val="0.9"/>
                  </dgm:adjLst>
                </dgm:shape>
              </dgm:else>
            </dgm:choose>
            <dgm:presOf axis="self" ptType="node"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  <dgm:layoutNode name="verticalConnector" styleLbl="alignAccFollowNode1">
              <dgm:alg type="sp"/>
              <dgm:shape xmlns:r="http://schemas.openxmlformats.org/officeDocument/2006/relationships" type="rect" r:blip="">
                <dgm:adjLst/>
              </dgm:shape>
              <dgm:presOf/>
              <dgm:constrLst/>
              <dgm:ruleLst/>
            </dgm:layoutNode>
          </dgm:forEach>
          <dgm:presOf/>
          <dgm:ruleLst/>
        </dgm:layoutNode>
        <dgm:layoutNode name="nodeText" styleLbl="fgAcc1">
          <dgm:varLst>
            <dgm:bulletEnabled val="1"/>
          </dgm:varLst>
          <dgm:alg type="tx">
            <dgm:param type="parTxLTRAlign" val="ctr"/>
            <dgm:param type="parTxRTLAlign" val="r"/>
            <dgm:param type="txAnchorVert" val="t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secFontSz" val="16"/>
            <dgm:constr type="primFontSz" val="18"/>
            <dgm:constr type="h"/>
            <dgm:constr type="tMarg" val="13"/>
            <dgm:constr type="lMarg" refType="w" fact="0.05"/>
            <dgm:constr type="rMarg" refType="w" fact="0.05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5ada25ca5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3c5ada25ca5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DF83B784-AA30-D1F4-DFC3-6BC40F65A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84474F6F-11C9-FDBF-3F69-4F96CA849F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23FDB57F-838A-201C-FBAB-752A7D7EB1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7058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AC958664-2B3D-3BD6-8EF1-B898461EB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FF1FCB84-6379-9C5E-57BF-598EBA9128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228A9526-7F21-19F3-3E16-6DE4862E91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498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569B2127-ECBD-F220-96E0-91DE4F09C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5ada25ca5_1_45:notes">
            <a:extLst>
              <a:ext uri="{FF2B5EF4-FFF2-40B4-BE49-F238E27FC236}">
                <a16:creationId xmlns:a16="http://schemas.microsoft.com/office/drawing/2014/main" id="{FB475D1A-8B87-29E9-7A95-4C379266C6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3c5ada25ca5_1_45:notes">
            <a:extLst>
              <a:ext uri="{FF2B5EF4-FFF2-40B4-BE49-F238E27FC236}">
                <a16:creationId xmlns:a16="http://schemas.microsoft.com/office/drawing/2014/main" id="{84D953F6-DAE4-9A2F-5FF0-5640BEF4BB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3661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222A8FA9-FDC9-012F-37ED-C9F21D21D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53A3D853-179F-B6FA-2A3F-BFE3DE7942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E3A5AF37-EA87-9B50-268F-0765FC4FDE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0244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E551BEF4-3238-9C90-1201-302ACE70B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E8164963-1105-28EC-904E-1D1E886824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60C9B311-10E4-6031-360B-33173FA9CA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4788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FF8061E6-88A1-9F05-40FF-055BA1C90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1D77D2A8-3C58-3B95-7F17-7A40ABBED5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CF38FC1D-6AFD-3584-0158-17F1FE80BE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5589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01560B3C-8D9C-5E6B-C223-47936D6C3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03C7638D-1F17-1393-3412-BBE8F3E4C7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8235E693-E7CC-ED01-97A5-E16077C6DB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3381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800F4CF3-308A-9E4E-17DF-9FF302CB7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D6E5E612-5661-D45E-FBC8-094E52810F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0790E8D9-925A-A47F-CD6F-1D192F08BE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8170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8598DA65-022E-0E4F-7DAC-ADADAC9A8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EF07CF7E-FAB1-C402-03EF-0139A3B5E1D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297AD7A9-E1C4-37E3-7EB1-D5E173E683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7268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95FF8420-587C-E665-2F0A-EB9B9C3CA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5ada25ca5_1_54:notes">
            <a:extLst>
              <a:ext uri="{FF2B5EF4-FFF2-40B4-BE49-F238E27FC236}">
                <a16:creationId xmlns:a16="http://schemas.microsoft.com/office/drawing/2014/main" id="{7092B01A-8D88-B2E2-5384-C9C31A43F2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3c5ada25ca5_1_54:notes">
            <a:extLst>
              <a:ext uri="{FF2B5EF4-FFF2-40B4-BE49-F238E27FC236}">
                <a16:creationId xmlns:a16="http://schemas.microsoft.com/office/drawing/2014/main" id="{73708554-59F1-6DCE-1605-2A3A06986B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431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1.emf"/><Relationship Id="rId4" Type="http://schemas.openxmlformats.org/officeDocument/2006/relationships/image" Target="../media/image20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2.emf"/><Relationship Id="rId9" Type="http://schemas.microsoft.com/office/2007/relationships/diagramDrawing" Target="../diagrams/drawing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sv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jpeg"/><Relationship Id="rId5" Type="http://schemas.openxmlformats.org/officeDocument/2006/relationships/image" Target="../media/image14.svg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emf"/><Relationship Id="rId5" Type="http://schemas.openxmlformats.org/officeDocument/2006/relationships/image" Target="../media/image17.sv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5" title="Primer Fondo PPT-2 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0" y="0"/>
            <a:ext cx="914030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5"/>
          <p:cNvSpPr txBox="1"/>
          <p:nvPr/>
        </p:nvSpPr>
        <p:spPr>
          <a:xfrm>
            <a:off x="559676" y="1807107"/>
            <a:ext cx="7886700" cy="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419" sz="3000" b="1" i="0" u="none" strike="noStrike" cap="none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Hospital Geriátrico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1731818" y="2846161"/>
            <a:ext cx="5680364" cy="380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419" sz="1000" b="1" i="0" u="none" strike="noStrike" cap="none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Referente Nacional en Rehabilitación Integral y Dignidad del Adulto Mayor</a:t>
            </a:r>
            <a:endParaRPr sz="1000" b="1" i="0" u="none" strike="noStrike" cap="none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5"/>
          <p:cNvSpPr txBox="1"/>
          <p:nvPr/>
        </p:nvSpPr>
        <p:spPr>
          <a:xfrm>
            <a:off x="2902527" y="1394705"/>
            <a:ext cx="3095992" cy="3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None/>
            </a:pPr>
            <a:r>
              <a:rPr lang="es-419" sz="1200" b="1" i="0" u="none" strike="noStrike" cap="none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CUENTA PÚBLICA GESTIÓN 2025</a:t>
            </a:r>
            <a:endParaRPr lang="es-419" sz="8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00;p25">
            <a:extLst>
              <a:ext uri="{FF2B5EF4-FFF2-40B4-BE49-F238E27FC236}">
                <a16:creationId xmlns:a16="http://schemas.microsoft.com/office/drawing/2014/main" id="{5E96B713-6BAF-5D71-D167-DA4D78CAA1B4}"/>
              </a:ext>
            </a:extLst>
          </p:cNvPr>
          <p:cNvSpPr txBox="1"/>
          <p:nvPr/>
        </p:nvSpPr>
        <p:spPr>
          <a:xfrm>
            <a:off x="507173" y="2277193"/>
            <a:ext cx="7886700" cy="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419" sz="3000" b="1" i="0" u="none" strike="noStrike" cap="none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Paz de la Tarde</a:t>
            </a:r>
            <a:endParaRPr sz="11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1;p25">
            <a:extLst>
              <a:ext uri="{FF2B5EF4-FFF2-40B4-BE49-F238E27FC236}">
                <a16:creationId xmlns:a16="http://schemas.microsoft.com/office/drawing/2014/main" id="{A96EC6FA-0006-6CE5-A679-F04CED0794D9}"/>
              </a:ext>
            </a:extLst>
          </p:cNvPr>
          <p:cNvSpPr txBox="1"/>
          <p:nvPr/>
        </p:nvSpPr>
        <p:spPr>
          <a:xfrm>
            <a:off x="1863436" y="3804510"/>
            <a:ext cx="5680364" cy="380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419" sz="1000" b="1" i="0" u="none" strike="noStrike" cap="none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Dra. Alejandra Correa Llantén </a:t>
            </a:r>
            <a:r>
              <a:rPr lang="es-419" sz="1000" b="1" i="0" u="none" strike="noStrike" cap="none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anose="020B0609020204030204" pitchFamily="49" charset="0"/>
                <a:ea typeface="Verdana"/>
                <a:cs typeface="Verdana"/>
                <a:sym typeface="Verdana"/>
              </a:rPr>
              <a:t>‖ </a:t>
            </a:r>
            <a:r>
              <a:rPr lang="es-419" sz="1000" b="1" i="0" u="none" strike="noStrike" cap="none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Directora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419" sz="10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Servicio de Salud Viña del Mar Quillota Petorca (SSVQP) – Limache, 09 de Julio 2026</a:t>
            </a:r>
            <a:endParaRPr sz="1000" i="0" u="none" strike="noStrike" cap="none" dirty="0">
              <a:solidFill>
                <a:schemeClr val="accent1">
                  <a:lumMod val="20000"/>
                  <a:lumOff val="8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BDED9ED1-E074-FAE3-13DD-2BEE56E5C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B311F26F-FB47-C84E-A2A5-24DF661CD6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311"/>
            <a:ext cx="9144000" cy="5143500"/>
          </a:xfrm>
          <a:prstGeom prst="rect">
            <a:avLst/>
          </a:prstGeom>
          <a:solidFill>
            <a:srgbClr val="00B050"/>
          </a:solidFill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48D70E00-1519-DD4D-154E-A439211EAAFC}"/>
              </a:ext>
            </a:extLst>
          </p:cNvPr>
          <p:cNvSpPr txBox="1"/>
          <p:nvPr/>
        </p:nvSpPr>
        <p:spPr>
          <a:xfrm>
            <a:off x="313576" y="718037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GESTIÓN DE LAS PERSONAS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61D7688B-1A25-6893-EE78-C7F037D56E9D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BE14E5A6-441C-C6F5-D21F-D95838CC89A0}"/>
              </a:ext>
            </a:extLst>
          </p:cNvPr>
          <p:cNvSpPr txBox="1"/>
          <p:nvPr/>
        </p:nvSpPr>
        <p:spPr>
          <a:xfrm>
            <a:off x="313576" y="1111412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ESTRUCTURA DE DOTACIÓN Y ÉXITO EN CONTROL DEL AUSENTISMO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8CC3996E-BF38-E800-E480-A216BEAE0319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089C83C-EFAD-CB4D-4ACB-00E5FE759E63}"/>
              </a:ext>
            </a:extLst>
          </p:cNvPr>
          <p:cNvSpPr txBox="1"/>
          <p:nvPr/>
        </p:nvSpPr>
        <p:spPr>
          <a:xfrm>
            <a:off x="360216" y="4421495"/>
            <a:ext cx="27224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Subdirección de Gestión de las Personas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C324A53-DB44-B59B-3FAF-9464B8AF739D}"/>
              </a:ext>
            </a:extLst>
          </p:cNvPr>
          <p:cNvSpPr txBox="1"/>
          <p:nvPr/>
        </p:nvSpPr>
        <p:spPr>
          <a:xfrm>
            <a:off x="6918251" y="4421495"/>
            <a:ext cx="20804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Fuentes: Sistema SIRH / SDGP SSVQP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F6F144BC-7231-E37C-82FE-851E52DD5E6B}"/>
              </a:ext>
            </a:extLst>
          </p:cNvPr>
          <p:cNvSpPr/>
          <p:nvPr/>
        </p:nvSpPr>
        <p:spPr>
          <a:xfrm>
            <a:off x="593203" y="1621199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Dotación del Establecimiento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61188777-9CEB-9CD4-9311-25EC7B68F6E6}"/>
              </a:ext>
            </a:extLst>
          </p:cNvPr>
          <p:cNvSpPr/>
          <p:nvPr/>
        </p:nvSpPr>
        <p:spPr>
          <a:xfrm>
            <a:off x="313576" y="1891930"/>
            <a:ext cx="4138350" cy="483601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total de trabajadores dependientes en el hospital asciende a 183 funcionarios con la siguiente distribución legal: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E465EE07-B901-C84C-9D77-86FA18A0C8CB}"/>
              </a:ext>
            </a:extLst>
          </p:cNvPr>
          <p:cNvSpPr/>
          <p:nvPr/>
        </p:nvSpPr>
        <p:spPr>
          <a:xfrm>
            <a:off x="4692076" y="1939419"/>
            <a:ext cx="4138350" cy="646642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implementación sistemática del plan de calidad de vida laboral, programas preventivos de conflictos (PPC) y el fortalecimiento técnico de las jefaturas lograron bajar fuertemente las licencias médicas: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F4EF5A07-E355-1A3D-5390-83BE793C0608}"/>
              </a:ext>
            </a:extLst>
          </p:cNvPr>
          <p:cNvSpPr/>
          <p:nvPr/>
        </p:nvSpPr>
        <p:spPr>
          <a:xfrm>
            <a:off x="4717705" y="1641847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Histórica Reducción de Ausentismo</a:t>
            </a:r>
          </a:p>
        </p:txBody>
      </p:sp>
      <p:pic>
        <p:nvPicPr>
          <p:cNvPr id="4" name="Gráfico 3" descr="Ciclismo en compañía con relleno sólido">
            <a:extLst>
              <a:ext uri="{FF2B5EF4-FFF2-40B4-BE49-F238E27FC236}">
                <a16:creationId xmlns:a16="http://schemas.microsoft.com/office/drawing/2014/main" id="{7A70137C-8212-9A1D-C7B6-AAA17AE6E73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1085" y="1476710"/>
            <a:ext cx="517590" cy="51759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42464EF-4A6A-7C2A-3CDB-DA82D2BAA1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168" y="2484758"/>
            <a:ext cx="4063315" cy="946929"/>
          </a:xfrm>
          <a:prstGeom prst="rect">
            <a:avLst/>
          </a:prstGeom>
        </p:spPr>
      </p:pic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FB227C7-ABE3-E960-3C60-A84F320F4413}"/>
              </a:ext>
            </a:extLst>
          </p:cNvPr>
          <p:cNvSpPr/>
          <p:nvPr/>
        </p:nvSpPr>
        <p:spPr>
          <a:xfrm>
            <a:off x="4807525" y="2855140"/>
            <a:ext cx="4087091" cy="646642"/>
          </a:xfrm>
          <a:prstGeom prst="roundRect">
            <a:avLst/>
          </a:prstGeom>
          <a:solidFill>
            <a:srgbClr val="DDFFF1"/>
          </a:solidFill>
          <a:ln w="12700">
            <a:solidFill>
              <a:srgbClr val="92D050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72000" algn="just"/>
            <a:r>
              <a:rPr lang="es-ES" sz="1000" b="1" dirty="0">
                <a:solidFill>
                  <a:srgbClr val="003366"/>
                </a:solidFill>
              </a:rPr>
              <a:t>Disminución del promedio de ausentismo anual (29,0 días en 2025 vs 41,9 días en 2024)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00E5E9B-2B3B-125B-B28B-8D6411CA9025}"/>
              </a:ext>
            </a:extLst>
          </p:cNvPr>
          <p:cNvSpPr txBox="1"/>
          <p:nvPr/>
        </p:nvSpPr>
        <p:spPr>
          <a:xfrm>
            <a:off x="4807525" y="2943380"/>
            <a:ext cx="124509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>
                <a:solidFill>
                  <a:srgbClr val="00B050"/>
                </a:solidFill>
              </a:rPr>
              <a:t>-12,9d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74E3B726-CB43-8A5C-45EC-F8D9029B2877}"/>
              </a:ext>
            </a:extLst>
          </p:cNvPr>
          <p:cNvSpPr/>
          <p:nvPr/>
        </p:nvSpPr>
        <p:spPr>
          <a:xfrm>
            <a:off x="313576" y="3473555"/>
            <a:ext cx="4138350" cy="22575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75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Hitos 2025: 100% contratos ingresados a plazo a SIAPER Contraloría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10749D6F-C69B-EE76-6FE4-387E907DCA95}"/>
              </a:ext>
            </a:extLst>
          </p:cNvPr>
          <p:cNvSpPr/>
          <p:nvPr/>
        </p:nvSpPr>
        <p:spPr>
          <a:xfrm>
            <a:off x="4807525" y="3699311"/>
            <a:ext cx="4087091" cy="580071"/>
          </a:xfrm>
          <a:prstGeom prst="roundRect">
            <a:avLst/>
          </a:prstGeom>
          <a:solidFill>
            <a:srgbClr val="E2EDFE"/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000" b="1" dirty="0">
                <a:solidFill>
                  <a:srgbClr val="003366"/>
                </a:solidFill>
              </a:rPr>
              <a:t>Comparativa con la red: </a:t>
            </a:r>
            <a:r>
              <a:rPr lang="es-ES" sz="1000" dirty="0">
                <a:solidFill>
                  <a:srgbClr val="003366"/>
                </a:solidFill>
              </a:rPr>
              <a:t>El índice de ausentismo del Hospital es 2,6 días menor que el promedio general de hospitales de la red del SSVQP.</a:t>
            </a:r>
          </a:p>
        </p:txBody>
      </p:sp>
    </p:spTree>
    <p:extLst>
      <p:ext uri="{BB962C8B-B14F-4D97-AF65-F5344CB8AC3E}">
        <p14:creationId xmlns:p14="http://schemas.microsoft.com/office/powerpoint/2010/main" val="4259838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E0905DD9-8423-8334-DC4B-E6BAAE37E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F42FBFB2-2177-022B-3694-8918D8C492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07F92439-F7B6-4E18-4243-298E294E166C}"/>
              </a:ext>
            </a:extLst>
          </p:cNvPr>
          <p:cNvSpPr txBox="1"/>
          <p:nvPr/>
        </p:nvSpPr>
        <p:spPr>
          <a:xfrm>
            <a:off x="325583" y="729555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25306B"/>
                </a:solidFill>
                <a:latin typeface="Verdana"/>
                <a:ea typeface="Verdana"/>
                <a:cs typeface="Verdana"/>
                <a:sym typeface="Verdana"/>
              </a:rPr>
              <a:t>ESTUDIO DE PREINVERSIÓN (EPH)</a:t>
            </a:r>
            <a:endParaRPr sz="1100" b="0" i="0" u="none" strike="noStrike" cap="none" dirty="0">
              <a:solidFill>
                <a:srgbClr val="25306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D6DFA52C-A692-F7EA-2CD8-4B9D53AB0763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22528E37-7DC0-B844-DD78-04BFC1462CA8}"/>
              </a:ext>
            </a:extLst>
          </p:cNvPr>
          <p:cNvSpPr txBox="1"/>
          <p:nvPr/>
        </p:nvSpPr>
        <p:spPr>
          <a:xfrm>
            <a:off x="360217" y="1131923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AVANZANDO HACIA LA COMPLEJIZACIÓN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694AAFEE-34E9-3CDC-C8B3-DD2E2728CA22}"/>
              </a:ext>
            </a:extLst>
          </p:cNvPr>
          <p:cNvSpPr/>
          <p:nvPr/>
        </p:nvSpPr>
        <p:spPr>
          <a:xfrm>
            <a:off x="360217" y="1668030"/>
            <a:ext cx="3915643" cy="537760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EPH es el análisis técnico estratégico para justificar legalmente el rediseño y cambio de especialidad hacia un centro de alta complejidad en rehabilitación.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0DFD83A-B165-C663-3A32-A31099B1C917}"/>
              </a:ext>
            </a:extLst>
          </p:cNvPr>
          <p:cNvSpPr/>
          <p:nvPr/>
        </p:nvSpPr>
        <p:spPr>
          <a:xfrm>
            <a:off x="410200" y="2233875"/>
            <a:ext cx="3874316" cy="599458"/>
          </a:xfrm>
          <a:prstGeom prst="roundRect">
            <a:avLst/>
          </a:prstGeom>
          <a:solidFill>
            <a:srgbClr val="E7F3FF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0" algn="just"/>
            <a:r>
              <a:rPr lang="es-ES" sz="1050" dirty="0">
                <a:solidFill>
                  <a:schemeClr val="bg1">
                    <a:lumMod val="50000"/>
                  </a:schemeClr>
                </a:solidFill>
              </a:rPr>
              <a:t>Inversión inicial aprobada en el Banco Integrado de Proyectos (código BIP 30131830-0 )</a:t>
            </a:r>
            <a:endParaRPr lang="es-ES" sz="1100" dirty="0"/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7F35C768-4530-783B-3852-CC4DD1A67F22}"/>
              </a:ext>
            </a:extLst>
          </p:cNvPr>
          <p:cNvCxnSpPr>
            <a:cxnSpLocks/>
          </p:cNvCxnSpPr>
          <p:nvPr/>
        </p:nvCxnSpPr>
        <p:spPr>
          <a:xfrm>
            <a:off x="4268933" y="2316106"/>
            <a:ext cx="0" cy="396000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DF74BF6A-BC4A-EA85-96BA-144B807B14BB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5E03173-FD71-4209-ADF1-FB4DADAB21B3}"/>
              </a:ext>
            </a:extLst>
          </p:cNvPr>
          <p:cNvSpPr txBox="1"/>
          <p:nvPr/>
        </p:nvSpPr>
        <p:spPr>
          <a:xfrm>
            <a:off x="360217" y="4421495"/>
            <a:ext cx="17872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Estudio </a:t>
            </a:r>
            <a:r>
              <a:rPr lang="es-ES" sz="800" dirty="0" err="1">
                <a:solidFill>
                  <a:schemeClr val="bg1">
                    <a:lumMod val="50000"/>
                  </a:schemeClr>
                </a:solidFill>
              </a:rPr>
              <a:t>Preinversión</a:t>
            </a:r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 Hospitalaria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583BB55-88D0-BFF6-9358-1415975DFCAC}"/>
              </a:ext>
            </a:extLst>
          </p:cNvPr>
          <p:cNvSpPr txBox="1"/>
          <p:nvPr/>
        </p:nvSpPr>
        <p:spPr>
          <a:xfrm>
            <a:off x="7697972" y="4421495"/>
            <a:ext cx="13007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Código BIP 30131830-0 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6D8E57-6745-EFB7-2305-CA48C16DA266}"/>
              </a:ext>
            </a:extLst>
          </p:cNvPr>
          <p:cNvSpPr txBox="1"/>
          <p:nvPr/>
        </p:nvSpPr>
        <p:spPr>
          <a:xfrm>
            <a:off x="410200" y="2379715"/>
            <a:ext cx="919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003366"/>
                </a:solidFill>
              </a:rPr>
              <a:t>$237.3M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F828BAA-9EEC-1A6B-6352-4004E87A0F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8141" y="2109466"/>
            <a:ext cx="4087091" cy="800160"/>
          </a:xfrm>
          <a:prstGeom prst="rect">
            <a:avLst/>
          </a:prstGeom>
        </p:spPr>
      </p:pic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F1B56784-D8EA-8CBB-EA4D-7D5DA3722A52}"/>
              </a:ext>
            </a:extLst>
          </p:cNvPr>
          <p:cNvSpPr/>
          <p:nvPr/>
        </p:nvSpPr>
        <p:spPr>
          <a:xfrm>
            <a:off x="4807525" y="1723267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Estructura del Estudio (Prefactibilidad)</a:t>
            </a:r>
          </a:p>
        </p:txBody>
      </p:sp>
      <p:graphicFrame>
        <p:nvGraphicFramePr>
          <p:cNvPr id="20" name="Diagrama 19">
            <a:extLst>
              <a:ext uri="{FF2B5EF4-FFF2-40B4-BE49-F238E27FC236}">
                <a16:creationId xmlns:a16="http://schemas.microsoft.com/office/drawing/2014/main" id="{C8A07B04-25B7-9F94-C1D3-137AE28A9E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2442124"/>
              </p:ext>
            </p:extLst>
          </p:nvPr>
        </p:nvGraphicFramePr>
        <p:xfrm>
          <a:off x="0" y="3298454"/>
          <a:ext cx="9143999" cy="697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932181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E8BBD44C-67B2-B9E9-AC84-CF4110F09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5" title="Primer Fondo PPT-2 .png">
            <a:extLst>
              <a:ext uri="{FF2B5EF4-FFF2-40B4-BE49-F238E27FC236}">
                <a16:creationId xmlns:a16="http://schemas.microsoft.com/office/drawing/2014/main" id="{EAF161AA-D09F-9128-E3BF-226765B2C8D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0" y="0"/>
            <a:ext cx="914030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5">
            <a:extLst>
              <a:ext uri="{FF2B5EF4-FFF2-40B4-BE49-F238E27FC236}">
                <a16:creationId xmlns:a16="http://schemas.microsoft.com/office/drawing/2014/main" id="{B3DF7086-790B-F910-BA5C-B92AD629DAEA}"/>
              </a:ext>
            </a:extLst>
          </p:cNvPr>
          <p:cNvSpPr txBox="1"/>
          <p:nvPr/>
        </p:nvSpPr>
        <p:spPr>
          <a:xfrm>
            <a:off x="628650" y="1260211"/>
            <a:ext cx="7886700" cy="6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419" sz="3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sym typeface="Verdana"/>
              </a:rPr>
              <a:t>¿Dudas o sugerencias?</a:t>
            </a:r>
            <a:endParaRPr sz="1100" b="0" i="0" u="none" strike="noStrike" cap="none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101" name="Google Shape;101;p25">
            <a:extLst>
              <a:ext uri="{FF2B5EF4-FFF2-40B4-BE49-F238E27FC236}">
                <a16:creationId xmlns:a16="http://schemas.microsoft.com/office/drawing/2014/main" id="{4C5E27AB-616E-A659-C2E5-10C0BB5FC0E7}"/>
              </a:ext>
            </a:extLst>
          </p:cNvPr>
          <p:cNvSpPr txBox="1"/>
          <p:nvPr/>
        </p:nvSpPr>
        <p:spPr>
          <a:xfrm>
            <a:off x="1073727" y="1887811"/>
            <a:ext cx="7377546" cy="55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419" sz="1200" i="0" u="none" strike="noStrike" cap="none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Su participación activa es fundamental para retroalimentar la gestión pública, identificar brecha de servicio y continuar mejorando la calidad asistencial para las personas mayores.</a:t>
            </a:r>
            <a:endParaRPr sz="1200" i="0" u="none" strike="noStrike" cap="none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1;p25">
            <a:extLst>
              <a:ext uri="{FF2B5EF4-FFF2-40B4-BE49-F238E27FC236}">
                <a16:creationId xmlns:a16="http://schemas.microsoft.com/office/drawing/2014/main" id="{64464002-FD26-B9CC-15BA-E1477445AF3F}"/>
              </a:ext>
            </a:extLst>
          </p:cNvPr>
          <p:cNvSpPr txBox="1"/>
          <p:nvPr/>
        </p:nvSpPr>
        <p:spPr>
          <a:xfrm>
            <a:off x="1922318" y="4351244"/>
            <a:ext cx="5680364" cy="380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419" b="1" i="0" u="none" strike="noStrike" cap="none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¡Muchas gracias por su atención!</a:t>
            </a:r>
            <a:endParaRPr i="0" u="none" strike="noStrike" cap="none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sym typeface="Arial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9D03AD58-CE17-373D-B128-A6A8604A61AE}"/>
              </a:ext>
            </a:extLst>
          </p:cNvPr>
          <p:cNvSpPr/>
          <p:nvPr/>
        </p:nvSpPr>
        <p:spPr>
          <a:xfrm>
            <a:off x="858982" y="2556901"/>
            <a:ext cx="3532910" cy="1397577"/>
          </a:xfrm>
          <a:prstGeom prst="roundRect">
            <a:avLst/>
          </a:prstGeom>
          <a:noFill/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Contacto de OIRS</a:t>
            </a:r>
          </a:p>
          <a:p>
            <a:pPr algn="ctr"/>
            <a:endParaRPr lang="es-ES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s-ES" sz="1300" dirty="0">
                <a:solidFill>
                  <a:schemeClr val="bg1">
                    <a:lumMod val="85000"/>
                  </a:schemeClr>
                </a:solidFill>
              </a:rPr>
              <a:t>Teléfono: (33) 2294801</a:t>
            </a:r>
          </a:p>
          <a:p>
            <a:pPr algn="ctr"/>
            <a:r>
              <a:rPr lang="es-ES" sz="1300" dirty="0">
                <a:solidFill>
                  <a:schemeClr val="bg1">
                    <a:lumMod val="85000"/>
                  </a:schemeClr>
                </a:solidFill>
              </a:rPr>
              <a:t>22.133 consultas totales atendidas en 2025</a:t>
            </a:r>
            <a:endParaRPr lang="es-CL" sz="1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63E65D72-CEA0-26B6-E4B0-CA6359457E84}"/>
              </a:ext>
            </a:extLst>
          </p:cNvPr>
          <p:cNvSpPr/>
          <p:nvPr/>
        </p:nvSpPr>
        <p:spPr>
          <a:xfrm>
            <a:off x="4982440" y="2571750"/>
            <a:ext cx="3532910" cy="1397577"/>
          </a:xfrm>
          <a:prstGeom prst="roundRect">
            <a:avLst/>
          </a:prstGeom>
          <a:noFill/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  <a:p>
            <a:pPr algn="ctr"/>
            <a:r>
              <a:rPr lang="es-ES" b="1" dirty="0">
                <a:solidFill>
                  <a:schemeClr val="bg1"/>
                </a:solidFill>
              </a:rPr>
              <a:t>Dirección Física</a:t>
            </a:r>
          </a:p>
          <a:p>
            <a:pPr algn="ctr"/>
            <a:endParaRPr lang="es-ES" dirty="0"/>
          </a:p>
          <a:p>
            <a:pPr algn="ctr"/>
            <a:r>
              <a:rPr lang="es-ES" sz="1300" dirty="0">
                <a:solidFill>
                  <a:schemeClr val="bg1">
                    <a:lumMod val="85000"/>
                  </a:schemeClr>
                </a:solidFill>
              </a:rPr>
              <a:t>Caupolicán 198, Limache</a:t>
            </a:r>
          </a:p>
          <a:p>
            <a:pPr algn="ctr"/>
            <a:r>
              <a:rPr lang="es-ES" sz="1300" dirty="0">
                <a:solidFill>
                  <a:schemeClr val="bg1">
                    <a:lumMod val="85000"/>
                  </a:schemeClr>
                </a:solidFill>
              </a:rPr>
              <a:t>Región de Valparaíso, Chile</a:t>
            </a:r>
            <a:endParaRPr lang="es-CL" sz="13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11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/>
          <p:cNvSpPr txBox="1"/>
          <p:nvPr/>
        </p:nvSpPr>
        <p:spPr>
          <a:xfrm>
            <a:off x="360217" y="741620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NUESTRA IDENTIDAD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64AB1871-DBF6-87EA-40BE-1D9BE6D69DC5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CD90E570-8406-B21E-7787-C17C36C125D3}"/>
              </a:ext>
            </a:extLst>
          </p:cNvPr>
          <p:cNvSpPr txBox="1"/>
          <p:nvPr/>
        </p:nvSpPr>
        <p:spPr>
          <a:xfrm>
            <a:off x="360217" y="1129820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MISIÓN Y VISIÓN INSTITUCIONAL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F28BFD1C-3556-43A7-471D-0189DE9A70A5}"/>
              </a:ext>
            </a:extLst>
          </p:cNvPr>
          <p:cNvSpPr/>
          <p:nvPr/>
        </p:nvSpPr>
        <p:spPr>
          <a:xfrm>
            <a:off x="360217" y="1651433"/>
            <a:ext cx="4087091" cy="2576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Nuestra Misión</a:t>
            </a:r>
          </a:p>
          <a:p>
            <a:pPr algn="ctr"/>
            <a:endParaRPr lang="es-E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ES" sz="11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Brindar atención sanitaria, principalmente en el área de rehabilitación a los adultos mayores beneficiarios del sistema público de salud, de la jurisdicción del Servicio de Salud Viña del Mar Quillota Petorca y otros Servicios de Salud.</a:t>
            </a:r>
          </a:p>
          <a:p>
            <a:pPr algn="just"/>
            <a:r>
              <a:rPr lang="es-ES" sz="11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través de las especialidades de Medicina Interna, Geriatría, Traumatología, Odontología y Unidades de Rehabilitación. De esta manera, mejorar la calidad de vida de los adultos mayores, tanto física como mental, para una reinserción familiar, social y laboral.</a:t>
            </a:r>
          </a:p>
          <a:p>
            <a:pPr algn="just"/>
            <a:endParaRPr lang="es-E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F2755C6A-7972-8F10-A434-924A3F0C9737}"/>
              </a:ext>
            </a:extLst>
          </p:cNvPr>
          <p:cNvCxnSpPr/>
          <p:nvPr/>
        </p:nvCxnSpPr>
        <p:spPr>
          <a:xfrm>
            <a:off x="360217" y="2021904"/>
            <a:ext cx="0" cy="1836000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3F951520-6093-4D4E-D6D0-06F520057C00}"/>
              </a:ext>
            </a:extLst>
          </p:cNvPr>
          <p:cNvSpPr/>
          <p:nvPr/>
        </p:nvSpPr>
        <p:spPr>
          <a:xfrm>
            <a:off x="4807525" y="1651433"/>
            <a:ext cx="4087091" cy="2576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Nuestra Visión</a:t>
            </a:r>
          </a:p>
          <a:p>
            <a:endParaRPr lang="es-E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ES" sz="11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 reconocidos como un Hospital de Especialidad en el año 2028, enfocados en la rehabilitación del adulto mayor, a través de un trabajo en conjunto con el Servicio de Salud Viña del Mar Quillota Petorca mediante el Rediseño de Red y los indicadores de los Compromisos de Gestión, para así ser considerados el mejor Hospital de rehabilitación del adulto mayor del país.</a:t>
            </a:r>
          </a:p>
          <a:p>
            <a:pPr algn="just"/>
            <a:endParaRPr lang="es-ES" sz="1200" dirty="0">
              <a:solidFill>
                <a:schemeClr val="bg1">
                  <a:lumMod val="50000"/>
                </a:schemeClr>
              </a:solidFill>
            </a:endParaRPr>
          </a:p>
          <a:p>
            <a:pPr algn="just"/>
            <a:endParaRPr lang="es-ES" sz="1200" dirty="0">
              <a:solidFill>
                <a:schemeClr val="bg1">
                  <a:lumMod val="50000"/>
                </a:schemeClr>
              </a:solidFill>
            </a:endParaRPr>
          </a:p>
          <a:p>
            <a:pPr algn="just"/>
            <a:endParaRPr lang="es-E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5217B046-A155-2539-D6B5-3216BC9DE8B5}"/>
              </a:ext>
            </a:extLst>
          </p:cNvPr>
          <p:cNvCxnSpPr/>
          <p:nvPr/>
        </p:nvCxnSpPr>
        <p:spPr>
          <a:xfrm>
            <a:off x="4823312" y="2021904"/>
            <a:ext cx="0" cy="18360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F4762483-7C35-A2BC-A8F9-73C43B501B59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32A8B79-FFC4-0277-E56A-C145568CDEE3}"/>
              </a:ext>
            </a:extLst>
          </p:cNvPr>
          <p:cNvSpPr txBox="1"/>
          <p:nvPr/>
        </p:nvSpPr>
        <p:spPr>
          <a:xfrm>
            <a:off x="360217" y="4421495"/>
            <a:ext cx="16387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Cuenta Pública Gestión 2025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3240A9D-CD14-0A34-5895-D323F11A2CE9}"/>
              </a:ext>
            </a:extLst>
          </p:cNvPr>
          <p:cNvSpPr txBox="1"/>
          <p:nvPr/>
        </p:nvSpPr>
        <p:spPr>
          <a:xfrm>
            <a:off x="7031665" y="4421495"/>
            <a:ext cx="19670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Hospital Geriátrico La Paz de la Tarde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091928BB-0EE9-00AB-022D-DC1CE1A0B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C188EC0F-8084-E6AC-B1D1-A187F50028A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99418" cy="5143500"/>
          </a:xfrm>
          <a:prstGeom prst="rect">
            <a:avLst/>
          </a:prstGeom>
          <a:solidFill>
            <a:srgbClr val="003366"/>
          </a:solidFill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CDD2794A-4D9C-EC47-77CD-DCC91B2021F8}"/>
              </a:ext>
            </a:extLst>
          </p:cNvPr>
          <p:cNvSpPr txBox="1"/>
          <p:nvPr/>
        </p:nvSpPr>
        <p:spPr>
          <a:xfrm>
            <a:off x="327974" y="714695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METAS SANITARIAS 2025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88E45F53-7F41-6B0E-F7DB-6DECDF7DEA31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F326C734-32B5-F355-7BCC-C2DFBCECBA7B}"/>
              </a:ext>
            </a:extLst>
          </p:cNvPr>
          <p:cNvSpPr txBox="1"/>
          <p:nvPr/>
        </p:nvSpPr>
        <p:spPr>
          <a:xfrm>
            <a:off x="327974" y="1137683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EVALUACIÓN DE DESEMPEÑO Y GESTIÓN DEL CUMPLIMIENTO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C596F16-6B38-474E-4A6C-5EBFA6F2C9D3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AD29B06-2129-F339-1281-3B51D8512CA7}"/>
              </a:ext>
            </a:extLst>
          </p:cNvPr>
          <p:cNvSpPr txBox="1"/>
          <p:nvPr/>
        </p:nvSpPr>
        <p:spPr>
          <a:xfrm>
            <a:off x="360217" y="4421495"/>
            <a:ext cx="27870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Cumplimiento Sanitario Ley 19.664/18.834 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EFD91CC-D9AA-CB68-7D75-B2E55B9DEA0B}"/>
              </a:ext>
            </a:extLst>
          </p:cNvPr>
          <p:cNvSpPr txBox="1"/>
          <p:nvPr/>
        </p:nvSpPr>
        <p:spPr>
          <a:xfrm>
            <a:off x="7513674" y="4421495"/>
            <a:ext cx="14850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Fuente Estadísticas SSVQP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20D260EC-39CE-8D01-3954-42A4738B33AF}"/>
              </a:ext>
            </a:extLst>
          </p:cNvPr>
          <p:cNvSpPr/>
          <p:nvPr/>
        </p:nvSpPr>
        <p:spPr>
          <a:xfrm>
            <a:off x="730580" y="1752778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Ley 19.664 (Personal Médico)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21196DC9-28F7-9F03-7123-2745306285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912" y="2100685"/>
            <a:ext cx="3962400" cy="971550"/>
          </a:xfrm>
          <a:prstGeom prst="rect">
            <a:avLst/>
          </a:prstGeom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346F2008-22DC-728C-0D48-14DBE7CA87C1}"/>
              </a:ext>
            </a:extLst>
          </p:cNvPr>
          <p:cNvSpPr/>
          <p:nvPr/>
        </p:nvSpPr>
        <p:spPr>
          <a:xfrm>
            <a:off x="5056909" y="1752778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Ley 18.834 (Personal No Médico)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64616A88-0D35-8435-B03C-43F4132E6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4165" y="2100685"/>
            <a:ext cx="3962400" cy="1352550"/>
          </a:xfrm>
          <a:prstGeom prst="rect">
            <a:avLst/>
          </a:prstGeom>
        </p:spPr>
      </p:pic>
      <p:pic>
        <p:nvPicPr>
          <p:cNvPr id="23" name="Gráfico 22" descr="Doctor con relleno sólido">
            <a:extLst>
              <a:ext uri="{FF2B5EF4-FFF2-40B4-BE49-F238E27FC236}">
                <a16:creationId xmlns:a16="http://schemas.microsoft.com/office/drawing/2014/main" id="{54AD7107-9A15-F2C3-8476-9D9B38C7934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12880" t="2308" r="12121" b="4328"/>
          <a:stretch>
            <a:fillRect/>
          </a:stretch>
        </p:blipFill>
        <p:spPr>
          <a:xfrm>
            <a:off x="504356" y="1697360"/>
            <a:ext cx="255834" cy="318475"/>
          </a:xfrm>
          <a:prstGeom prst="rect">
            <a:avLst/>
          </a:prstGeom>
        </p:spPr>
      </p:pic>
      <p:pic>
        <p:nvPicPr>
          <p:cNvPr id="25" name="Gráfico 24" descr="Ciclismo en compañía con relleno sólido">
            <a:extLst>
              <a:ext uri="{FF2B5EF4-FFF2-40B4-BE49-F238E27FC236}">
                <a16:creationId xmlns:a16="http://schemas.microsoft.com/office/drawing/2014/main" id="{359A2AB9-8B7E-D383-E7F1-6C49F1655B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9848" t="11823" r="9848" b="11662"/>
          <a:stretch>
            <a:fillRect/>
          </a:stretch>
        </p:blipFill>
        <p:spPr>
          <a:xfrm>
            <a:off x="4803977" y="1669954"/>
            <a:ext cx="407421" cy="388201"/>
          </a:xfrm>
          <a:prstGeom prst="rect">
            <a:avLst/>
          </a:prstGeom>
        </p:spPr>
      </p:pic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37E33885-D88A-C81A-5482-5A60D7546E1C}"/>
              </a:ext>
            </a:extLst>
          </p:cNvPr>
          <p:cNvSpPr/>
          <p:nvPr/>
        </p:nvSpPr>
        <p:spPr>
          <a:xfrm>
            <a:off x="504356" y="3091850"/>
            <a:ext cx="3962400" cy="599753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800" b="1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 Análisis de Incumplimiento: </a:t>
            </a:r>
            <a:r>
              <a:rPr lang="es-E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Derivado del recorte presupuestario y retrasos de gestión del SSVQP en la adquisición centralizada de ayudas técnicas (GES) y la ausencia de especialista en Otorrinolaringología (218 interconsultas externas no resueltas.</a:t>
            </a:r>
          </a:p>
        </p:txBody>
      </p:sp>
    </p:spTree>
    <p:extLst>
      <p:ext uri="{BB962C8B-B14F-4D97-AF65-F5344CB8AC3E}">
        <p14:creationId xmlns:p14="http://schemas.microsoft.com/office/powerpoint/2010/main" val="662584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A490BF80-73A6-6EC8-DA5A-9D8E33E82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9FDCF4B4-DDB1-DE8B-5C0A-F1B0CB8B52E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99418" cy="5143500"/>
          </a:xfrm>
          <a:prstGeom prst="rect">
            <a:avLst/>
          </a:prstGeom>
          <a:solidFill>
            <a:srgbClr val="003366"/>
          </a:solidFill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ED633D45-229F-339D-2CB6-2B129408A1A9}"/>
              </a:ext>
            </a:extLst>
          </p:cNvPr>
          <p:cNvSpPr txBox="1"/>
          <p:nvPr/>
        </p:nvSpPr>
        <p:spPr>
          <a:xfrm>
            <a:off x="360217" y="714696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ES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CALIDAD Y SEGURIDAD DEL PACIENTE</a:t>
            </a:r>
            <a:endParaRPr lang="es-ES"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D65673E-A197-BC2B-334B-89FD8BCF5E5C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8EA22B39-E9FB-E95B-3ED6-0BE584567144}"/>
              </a:ext>
            </a:extLst>
          </p:cNvPr>
          <p:cNvSpPr txBox="1"/>
          <p:nvPr/>
        </p:nvSpPr>
        <p:spPr>
          <a:xfrm>
            <a:off x="360217" y="1139812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ES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ACREDITACIÓN E INCIDENTES DE SEGURIDAD (IRSP)</a:t>
            </a:r>
            <a:endParaRPr lang="es-ES"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1E64D0B7-0139-723A-D5DF-E863149594B4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F043727-ACC6-CA8A-839C-77515CFE621D}"/>
              </a:ext>
            </a:extLst>
          </p:cNvPr>
          <p:cNvSpPr txBox="1"/>
          <p:nvPr/>
        </p:nvSpPr>
        <p:spPr>
          <a:xfrm>
            <a:off x="360217" y="4421495"/>
            <a:ext cx="27870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Unidad de Calidad y Seguridad de la Atención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9A05271-AD09-3DB0-F08A-52E0EDE7AB8F}"/>
              </a:ext>
            </a:extLst>
          </p:cNvPr>
          <p:cNvSpPr txBox="1"/>
          <p:nvPr/>
        </p:nvSpPr>
        <p:spPr>
          <a:xfrm>
            <a:off x="7315200" y="4421495"/>
            <a:ext cx="16834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Fuente Plataforma MI.SSVQ.CL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E458D1D7-E77A-264F-7DAC-822252534256}"/>
              </a:ext>
            </a:extLst>
          </p:cNvPr>
          <p:cNvSpPr/>
          <p:nvPr/>
        </p:nvSpPr>
        <p:spPr>
          <a:xfrm>
            <a:off x="5112327" y="1426849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Robustecimiento del Reporte IRSP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1F2C291A-E019-4531-C8A0-418F2872139C}"/>
              </a:ext>
            </a:extLst>
          </p:cNvPr>
          <p:cNvSpPr/>
          <p:nvPr/>
        </p:nvSpPr>
        <p:spPr>
          <a:xfrm>
            <a:off x="4726417" y="1766380"/>
            <a:ext cx="3962400" cy="599753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rediseño del sistema de vigilancia mixta (búsqueda activa de incidentes) aumentó exponencialmente el volumen de reportes, demostrando una altísima sensibilidad preventiva: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5BFFAA7E-1BEE-AD0A-3E5F-6733B7EBE692}"/>
              </a:ext>
            </a:extLst>
          </p:cNvPr>
          <p:cNvSpPr/>
          <p:nvPr/>
        </p:nvSpPr>
        <p:spPr>
          <a:xfrm>
            <a:off x="449462" y="1550533"/>
            <a:ext cx="4087091" cy="12953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Estado de Acreditación Vigente</a:t>
            </a:r>
          </a:p>
          <a:p>
            <a:pPr algn="just"/>
            <a:r>
              <a:rPr lang="es-ES" sz="105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Hospital mantiene plenamente vigente su registro como prestador institucional acreditado en calidad ante la Superintendencia de Salud bajo la Resolución Exenta IP/N°3610 del 31 de mayo de 2024.</a:t>
            </a:r>
          </a:p>
          <a:p>
            <a:pPr algn="just"/>
            <a:r>
              <a:rPr lang="es-ES" sz="1000" dirty="0">
                <a:solidFill>
                  <a:srgbClr val="FF0000"/>
                </a:solidFill>
              </a:rPr>
              <a:t>Cumplimiento del Plan de Mejora: 70% de actividades ejecutadas en 2025.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0326D3F-CBE5-8CE5-B311-D7B9CB95EE32}"/>
              </a:ext>
            </a:extLst>
          </p:cNvPr>
          <p:cNvSpPr/>
          <p:nvPr/>
        </p:nvSpPr>
        <p:spPr>
          <a:xfrm>
            <a:off x="453167" y="2911194"/>
            <a:ext cx="4087091" cy="11294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Feria de Calidad y Cultura Preventiva</a:t>
            </a:r>
          </a:p>
          <a:p>
            <a:pPr algn="just"/>
            <a:r>
              <a:rPr lang="es-ES" sz="105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 realizó la feria de promoción de prácticas seguras con la participación de </a:t>
            </a:r>
            <a:r>
              <a:rPr lang="es-ES" sz="1050" b="1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96 funcionarios </a:t>
            </a:r>
            <a:r>
              <a:rPr lang="es-ES" sz="105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(equivalente al 73% de la dotación activa en jornada), distribuidos en 9 stands informativos.</a:t>
            </a:r>
            <a:endParaRPr lang="es-ES" sz="105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E345A6E2-D93D-6427-1769-312AE9D1ECDF}"/>
              </a:ext>
            </a:extLst>
          </p:cNvPr>
          <p:cNvCxnSpPr/>
          <p:nvPr/>
        </p:nvCxnSpPr>
        <p:spPr>
          <a:xfrm>
            <a:off x="455183" y="1697734"/>
            <a:ext cx="0" cy="10800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EE60B539-5540-8F64-01C7-FA042005A06D}"/>
              </a:ext>
            </a:extLst>
          </p:cNvPr>
          <p:cNvCxnSpPr/>
          <p:nvPr/>
        </p:nvCxnSpPr>
        <p:spPr>
          <a:xfrm>
            <a:off x="453167" y="3321879"/>
            <a:ext cx="0" cy="10800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áfico 12" descr="Inmunidad con relleno sólido">
            <a:extLst>
              <a:ext uri="{FF2B5EF4-FFF2-40B4-BE49-F238E27FC236}">
                <a16:creationId xmlns:a16="http://schemas.microsoft.com/office/drawing/2014/main" id="{660072FB-14A1-1FCE-98D5-A348C09628E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84336" y="1305367"/>
            <a:ext cx="403358" cy="403358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FF1AEF91-1662-9098-9CC4-51532171E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4336" y="2388654"/>
            <a:ext cx="3906641" cy="1421648"/>
          </a:xfrm>
          <a:prstGeom prst="rect">
            <a:avLst/>
          </a:prstGeom>
        </p:spPr>
      </p:pic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77D9F4A9-56FF-168D-6023-5B29AC46C058}"/>
              </a:ext>
            </a:extLst>
          </p:cNvPr>
          <p:cNvSpPr/>
          <p:nvPr/>
        </p:nvSpPr>
        <p:spPr>
          <a:xfrm>
            <a:off x="4778207" y="3782512"/>
            <a:ext cx="3962400" cy="373232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Del total de 261 eventos intrahospitalarios: 58% Medicación, 16% Caídas, 7% Lesiones por Presión (LPP).</a:t>
            </a:r>
          </a:p>
        </p:txBody>
      </p:sp>
    </p:spTree>
    <p:extLst>
      <p:ext uri="{BB962C8B-B14F-4D97-AF65-F5344CB8AC3E}">
        <p14:creationId xmlns:p14="http://schemas.microsoft.com/office/powerpoint/2010/main" val="3148690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C6EAF073-9910-6BB3-CE29-3581F59F2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B0AAE029-B454-7D68-3E63-C18B0D2D128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B0C7F492-E685-13E0-4E60-27A361F83859}"/>
              </a:ext>
            </a:extLst>
          </p:cNvPr>
          <p:cNvSpPr txBox="1"/>
          <p:nvPr/>
        </p:nvSpPr>
        <p:spPr>
          <a:xfrm>
            <a:off x="360215" y="700480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HOSPITALIZACIÓN Y REHABILITACIÓN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65A723D1-83F3-4A4E-7BA7-FA685FBF0A74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B5F8F79E-2A12-7EF8-8169-D107E2D7FE9E}"/>
              </a:ext>
            </a:extLst>
          </p:cNvPr>
          <p:cNvSpPr txBox="1"/>
          <p:nvPr/>
        </p:nvSpPr>
        <p:spPr>
          <a:xfrm>
            <a:off x="360215" y="1125539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EGRESOS, ESTADA PROMEDIO Y FUNCIONALIDAD GERIÁTRICA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F9B2C1D9-6844-0F2F-BE83-DDCB51A17DE4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EBFD47A-3CFA-C8D2-8DDA-3562CD9B730B}"/>
              </a:ext>
            </a:extLst>
          </p:cNvPr>
          <p:cNvSpPr txBox="1"/>
          <p:nvPr/>
        </p:nvSpPr>
        <p:spPr>
          <a:xfrm>
            <a:off x="360216" y="4421495"/>
            <a:ext cx="32488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Subdirección de Gestión del Cuidado y Equipos de Rehabilitación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CC3AB6-7817-93D1-C16C-DE651CD225F7}"/>
              </a:ext>
            </a:extLst>
          </p:cNvPr>
          <p:cNvSpPr txBox="1"/>
          <p:nvPr/>
        </p:nvSpPr>
        <p:spPr>
          <a:xfrm>
            <a:off x="7232073" y="4421495"/>
            <a:ext cx="17666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Índice Barthel Clínico Obligatorio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8D2C3124-CB95-33AC-C955-5CD73CD9C118}"/>
              </a:ext>
            </a:extLst>
          </p:cNvPr>
          <p:cNvSpPr/>
          <p:nvPr/>
        </p:nvSpPr>
        <p:spPr>
          <a:xfrm>
            <a:off x="312987" y="1477327"/>
            <a:ext cx="4239485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Indicadores de Atención Cerrada (Hospitalización)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D3E9D98C-8549-ED26-DFB8-B5D60FD8ECBA}"/>
              </a:ext>
            </a:extLst>
          </p:cNvPr>
          <p:cNvSpPr/>
          <p:nvPr/>
        </p:nvSpPr>
        <p:spPr>
          <a:xfrm>
            <a:off x="304800" y="1781833"/>
            <a:ext cx="3962400" cy="423958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trabajo interdisciplinario sincronizado de enfermería, TENS y profesionales de rehabilitación permitió un salto masivo en la rotación y eficiencia de camas: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CE5FC6E3-4A09-FD65-2EBD-D7CD02624846}"/>
              </a:ext>
            </a:extLst>
          </p:cNvPr>
          <p:cNvSpPr/>
          <p:nvPr/>
        </p:nvSpPr>
        <p:spPr>
          <a:xfrm>
            <a:off x="4523967" y="1491542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Medición de Impacto Funcional (Índice Barthel)</a:t>
            </a: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88406B44-E07B-4C17-81A6-7E4D741A64E7}"/>
              </a:ext>
            </a:extLst>
          </p:cNvPr>
          <p:cNvSpPr/>
          <p:nvPr/>
        </p:nvSpPr>
        <p:spPr>
          <a:xfrm>
            <a:off x="4523967" y="1781835"/>
            <a:ext cx="4237640" cy="42395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100% de los pacientes hospitalizados son evaluados al ingreso y egreso para medir el grado de independencia funcional en actividades básicas de la vida diaria.</a:t>
            </a:r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12F1615A-3A3B-31A4-2752-647F5474FC40}"/>
              </a:ext>
            </a:extLst>
          </p:cNvPr>
          <p:cNvSpPr/>
          <p:nvPr/>
        </p:nvSpPr>
        <p:spPr>
          <a:xfrm>
            <a:off x="4594631" y="2504075"/>
            <a:ext cx="4237640" cy="168533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endParaRPr lang="es-ES" sz="1000" dirty="0">
              <a:solidFill>
                <a:srgbClr val="FF0000"/>
              </a:solidFill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FA1DBC03-46A4-93DF-D429-D9555B4CF796}"/>
              </a:ext>
            </a:extLst>
          </p:cNvPr>
          <p:cNvSpPr/>
          <p:nvPr/>
        </p:nvSpPr>
        <p:spPr>
          <a:xfrm>
            <a:off x="360216" y="2502332"/>
            <a:ext cx="4087091" cy="495810"/>
          </a:xfrm>
          <a:prstGeom prst="roundRect">
            <a:avLst/>
          </a:prstGeom>
          <a:solidFill>
            <a:srgbClr val="DDFFF1"/>
          </a:solidFill>
          <a:ln w="12700">
            <a:solidFill>
              <a:srgbClr val="92D050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0000"/>
            <a:r>
              <a:rPr lang="es-ES" sz="1100" b="1" dirty="0">
                <a:solidFill>
                  <a:srgbClr val="003366"/>
                </a:solidFill>
              </a:rPr>
              <a:t>Incremento Neto de Egresos Hospitalarios (562 en 2025 vs 393 en 2024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C191C59-AADE-B7C8-736A-E3036E70F86D}"/>
              </a:ext>
            </a:extLst>
          </p:cNvPr>
          <p:cNvSpPr/>
          <p:nvPr/>
        </p:nvSpPr>
        <p:spPr>
          <a:xfrm>
            <a:off x="360215" y="3234605"/>
            <a:ext cx="4087091" cy="495810"/>
          </a:xfrm>
          <a:prstGeom prst="roundRect">
            <a:avLst/>
          </a:prstGeom>
          <a:solidFill>
            <a:srgbClr val="FFE5E5"/>
          </a:solidFill>
          <a:ln w="12700">
            <a:solidFill>
              <a:srgbClr val="FFCCCC"/>
            </a:solidFill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00000"/>
            <a:r>
              <a:rPr lang="es-ES" sz="1100" b="1" dirty="0">
                <a:solidFill>
                  <a:srgbClr val="003366"/>
                </a:solidFill>
              </a:rPr>
              <a:t>Reducción del Promedio de Días de Estada (30,7 días en 2025 vs 41,5 en 2024)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026F61E-832F-9075-4E4B-B6664A83BC81}"/>
              </a:ext>
            </a:extLst>
          </p:cNvPr>
          <p:cNvSpPr txBox="1"/>
          <p:nvPr/>
        </p:nvSpPr>
        <p:spPr>
          <a:xfrm>
            <a:off x="429670" y="2528003"/>
            <a:ext cx="1245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B050"/>
                </a:solidFill>
              </a:rPr>
              <a:t>+43%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2EC7C45-F8BA-C189-90C1-065DA1E7888A}"/>
              </a:ext>
            </a:extLst>
          </p:cNvPr>
          <p:cNvSpPr txBox="1"/>
          <p:nvPr/>
        </p:nvSpPr>
        <p:spPr>
          <a:xfrm>
            <a:off x="429669" y="3234605"/>
            <a:ext cx="1245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B050"/>
                </a:solidFill>
              </a:rPr>
              <a:t>+35%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D4C54AB-2622-E260-4FA5-E59FA179A332}"/>
              </a:ext>
            </a:extLst>
          </p:cNvPr>
          <p:cNvSpPr txBox="1"/>
          <p:nvPr/>
        </p:nvSpPr>
        <p:spPr>
          <a:xfrm>
            <a:off x="4594631" y="2650747"/>
            <a:ext cx="4237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latin typeface="Verdana" panose="020B0604030504040204" pitchFamily="34" charset="0"/>
                <a:ea typeface="Verdana" panose="020B0604030504040204" pitchFamily="34" charset="0"/>
              </a:rPr>
              <a:t>Mejoría Funcional Lograda:            </a:t>
            </a:r>
            <a:r>
              <a:rPr lang="es-ES" sz="1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45% de los egresados</a:t>
            </a:r>
          </a:p>
          <a:p>
            <a:endParaRPr lang="es-E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s-ES" sz="1000" b="1" dirty="0">
                <a:latin typeface="Verdana" panose="020B0604030504040204" pitchFamily="34" charset="0"/>
                <a:ea typeface="Verdana" panose="020B0604030504040204" pitchFamily="34" charset="0"/>
              </a:rPr>
              <a:t>Mantenimiento de Funcionalidad:  </a:t>
            </a:r>
            <a:r>
              <a:rPr lang="es-ES" sz="1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55% de los egresados</a:t>
            </a:r>
            <a:endParaRPr lang="es-CL" sz="1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4BFD5EB-6708-C2F5-70DD-779A8289BB8C}"/>
              </a:ext>
            </a:extLst>
          </p:cNvPr>
          <p:cNvCxnSpPr>
            <a:cxnSpLocks/>
          </p:cNvCxnSpPr>
          <p:nvPr/>
        </p:nvCxnSpPr>
        <p:spPr>
          <a:xfrm>
            <a:off x="4899432" y="3346742"/>
            <a:ext cx="3708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4703DAE-C4D3-85C1-89D7-B392CC1CCBDB}"/>
              </a:ext>
            </a:extLst>
          </p:cNvPr>
          <p:cNvSpPr txBox="1"/>
          <p:nvPr/>
        </p:nvSpPr>
        <p:spPr>
          <a:xfrm>
            <a:off x="4656976" y="3489702"/>
            <a:ext cx="4237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latin typeface="Verdana" panose="020B0604030504040204" pitchFamily="34" charset="0"/>
                <a:ea typeface="Verdana" panose="020B0604030504040204" pitchFamily="34" charset="0"/>
              </a:rPr>
              <a:t>Egresos por Edad (562 totales)</a:t>
            </a:r>
          </a:p>
          <a:p>
            <a:r>
              <a:rPr lang="es-ES" sz="8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60-69 años: 162 / 70-79 años: 203 / 80-89 años:162 90-100 años: 36</a:t>
            </a:r>
            <a:endParaRPr lang="es-CL" sz="8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299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1D713521-0967-E7C5-C8E2-B58F8CCBF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C0A17D2F-5366-D5EB-1D48-50D2E5DAA88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90E2A096-E16E-9338-1D52-06D56344FB79}"/>
              </a:ext>
            </a:extLst>
          </p:cNvPr>
          <p:cNvSpPr txBox="1"/>
          <p:nvPr/>
        </p:nvSpPr>
        <p:spPr>
          <a:xfrm>
            <a:off x="356481" y="710142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GESTIÓN ASISTENCIAL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5BC77A95-968D-CA91-35C7-ED106E7956FB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457637CE-8F8C-6BA0-92BA-720638861638}"/>
              </a:ext>
            </a:extLst>
          </p:cNvPr>
          <p:cNvSpPr txBox="1"/>
          <p:nvPr/>
        </p:nvSpPr>
        <p:spPr>
          <a:xfrm>
            <a:off x="356481" y="1124323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ESPECIALIDADES MÉDICAS Y ODONTOGERIATRÍA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E609EAB6-DC86-221D-6537-39ACC8B3FC29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C3B1BAE-6F0C-5212-B54A-EE2D45B35134}"/>
              </a:ext>
            </a:extLst>
          </p:cNvPr>
          <p:cNvSpPr txBox="1"/>
          <p:nvPr/>
        </p:nvSpPr>
        <p:spPr>
          <a:xfrm>
            <a:off x="360216" y="4421495"/>
            <a:ext cx="27224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Subdirección de Gestión Asistencial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F33D445-D60D-E5D6-30A0-90884187915E}"/>
              </a:ext>
            </a:extLst>
          </p:cNvPr>
          <p:cNvSpPr txBox="1"/>
          <p:nvPr/>
        </p:nvSpPr>
        <p:spPr>
          <a:xfrm>
            <a:off x="7232073" y="4421495"/>
            <a:ext cx="17666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Datos Fuente: Estadísticas HGPT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1FE69EA-3998-6259-22A5-E1D1AA989B55}"/>
              </a:ext>
            </a:extLst>
          </p:cNvPr>
          <p:cNvSpPr/>
          <p:nvPr/>
        </p:nvSpPr>
        <p:spPr>
          <a:xfrm>
            <a:off x="598317" y="1757447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Consultorio de Especialidades</a:t>
            </a:r>
          </a:p>
        </p:txBody>
      </p:sp>
      <p:pic>
        <p:nvPicPr>
          <p:cNvPr id="9" name="Gráfico 8" descr="Estetoscopio con relleno sólido">
            <a:extLst>
              <a:ext uri="{FF2B5EF4-FFF2-40B4-BE49-F238E27FC236}">
                <a16:creationId xmlns:a16="http://schemas.microsoft.com/office/drawing/2014/main" id="{61385DB3-EFDD-EF8E-7E12-9597DEBEBE4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6481" y="1679473"/>
            <a:ext cx="338268" cy="338268"/>
          </a:xfrm>
          <a:prstGeom prst="rect">
            <a:avLst/>
          </a:prstGeom>
        </p:spPr>
      </p:pic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B5E30BE9-6A33-108F-EA32-8E042148AF10}"/>
              </a:ext>
            </a:extLst>
          </p:cNvPr>
          <p:cNvSpPr/>
          <p:nvPr/>
        </p:nvSpPr>
        <p:spPr>
          <a:xfrm>
            <a:off x="302953" y="2095715"/>
            <a:ext cx="3962400" cy="599753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atención ambulatoria en Geriatría (incluyendo </a:t>
            </a:r>
            <a:r>
              <a:rPr lang="es-ES" sz="9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Oncogeriatría</a:t>
            </a: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y </a:t>
            </a:r>
            <a:r>
              <a:rPr lang="es-ES" sz="9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Prehabilitación</a:t>
            </a: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), Traumatología, Medicina Interna y Medicina General alcanzó un total de 3,230 atenciones (un 6% de aumento frente a 2024)</a:t>
            </a: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E3374336-70D6-586E-731E-3D7BCDA44E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481" y="2774710"/>
            <a:ext cx="3710412" cy="1116022"/>
          </a:xfrm>
          <a:prstGeom prst="rect">
            <a:avLst/>
          </a:prstGeom>
        </p:spPr>
      </p:pic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CFD4BF71-DA25-A5D6-E769-EFB791E8D534}"/>
              </a:ext>
            </a:extLst>
          </p:cNvPr>
          <p:cNvSpPr/>
          <p:nvPr/>
        </p:nvSpPr>
        <p:spPr>
          <a:xfrm>
            <a:off x="4694713" y="1746689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Modelo </a:t>
            </a:r>
            <a:r>
              <a:rPr lang="es-ES" sz="1100" b="1" dirty="0" err="1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Odontogeriátrico</a:t>
            </a:r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Cerrado</a:t>
            </a:r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B8BEB649-C695-D77A-DB5E-7430AE2327DC}"/>
              </a:ext>
            </a:extLst>
          </p:cNvPr>
          <p:cNvSpPr/>
          <p:nvPr/>
        </p:nvSpPr>
        <p:spPr>
          <a:xfrm>
            <a:off x="4544164" y="2047080"/>
            <a:ext cx="4237640" cy="481808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Modelo pionero que aplica odontología mínimamente invasiva (tratamiento manual de caries y rebasados protésicos) directamente en la cama o silla de ruedas del paciente hospitalizados.</a:t>
            </a:r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5105E36E-BA2A-FA04-62A0-FE672BE46C44}"/>
              </a:ext>
            </a:extLst>
          </p:cNvPr>
          <p:cNvSpPr/>
          <p:nvPr/>
        </p:nvSpPr>
        <p:spPr>
          <a:xfrm>
            <a:off x="4603407" y="2656113"/>
            <a:ext cx="4237640" cy="168533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Aumento de Ingresos a Tratamiento: </a:t>
            </a:r>
            <a:r>
              <a:rPr lang="es-ES" sz="12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+23% (434 pacientes en 2025 vs 353 en 2024).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Aumento de Altas de Tratamiento: </a:t>
            </a:r>
            <a:r>
              <a:rPr lang="es-ES" sz="12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+18% (557 altas en 2025 vs 474 en 2024).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Consultas y Controles: </a:t>
            </a:r>
            <a:r>
              <a:rPr lang="es-ES" sz="12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5.507 atenciones totales (+37% de incremento).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es-ES" sz="12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Innovación: </a:t>
            </a:r>
            <a:r>
              <a:rPr lang="es-ES" sz="1200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Implementación del cribado bucal OHAT junto a fonoaudiología.</a:t>
            </a:r>
            <a:endParaRPr lang="es-ES" sz="1000" dirty="0">
              <a:solidFill>
                <a:srgbClr val="FF0000"/>
              </a:solidFill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5596CCAF-58A9-0C1A-C5F2-AED6ECE079C3}"/>
              </a:ext>
            </a:extLst>
          </p:cNvPr>
          <p:cNvCxnSpPr>
            <a:cxnSpLocks/>
          </p:cNvCxnSpPr>
          <p:nvPr/>
        </p:nvCxnSpPr>
        <p:spPr>
          <a:xfrm>
            <a:off x="4603407" y="2881308"/>
            <a:ext cx="0" cy="123494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Gráfico 36" descr="Diente con relleno sólido">
            <a:extLst>
              <a:ext uri="{FF2B5EF4-FFF2-40B4-BE49-F238E27FC236}">
                <a16:creationId xmlns:a16="http://schemas.microsoft.com/office/drawing/2014/main" id="{E02F5AAB-C356-4734-9E2B-55079479D15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31504" y="1737720"/>
            <a:ext cx="307808" cy="30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973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B12753E2-17E0-03BF-CB3F-71F7124AB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1C507523-B872-178C-8522-DF0F707095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FC0CA41F-3FF8-3CE6-089B-40E89FBE7771}"/>
              </a:ext>
            </a:extLst>
          </p:cNvPr>
          <p:cNvSpPr txBox="1"/>
          <p:nvPr/>
        </p:nvSpPr>
        <p:spPr>
          <a:xfrm>
            <a:off x="360216" y="712791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GESTIÓN DE LA DEMANDA - SOME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F6B152B1-1BA5-25C4-AEA7-9FAC3387E2AC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1EDE9F09-ABDA-5081-5A4C-5BA883DC2539}"/>
              </a:ext>
            </a:extLst>
          </p:cNvPr>
          <p:cNvSpPr txBox="1"/>
          <p:nvPr/>
        </p:nvSpPr>
        <p:spPr>
          <a:xfrm>
            <a:off x="394851" y="1127966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LISTA DE ESPERA Y PRODUCCIÓN DE PRESTACIONES SIGGES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7AB57A0-718B-2D94-B448-322062C8F80B}"/>
              </a:ext>
            </a:extLst>
          </p:cNvPr>
          <p:cNvSpPr/>
          <p:nvPr/>
        </p:nvSpPr>
        <p:spPr>
          <a:xfrm>
            <a:off x="436297" y="1737383"/>
            <a:ext cx="3874316" cy="599458"/>
          </a:xfrm>
          <a:prstGeom prst="roundRect">
            <a:avLst/>
          </a:prstGeom>
          <a:solidFill>
            <a:srgbClr val="E7F3FF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0" algn="just"/>
            <a:r>
              <a:rPr lang="es-ES" sz="1050" b="1" dirty="0">
                <a:solidFill>
                  <a:schemeClr val="tx1"/>
                </a:solidFill>
              </a:rPr>
              <a:t>Citaciones y Agendamientos Totales en el periodo 2025</a:t>
            </a:r>
            <a:endParaRPr lang="es-ES" sz="1100" b="1" dirty="0">
              <a:solidFill>
                <a:schemeClr val="tx1"/>
              </a:solidFill>
            </a:endParaRP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0AB922B1-4DFA-6C60-339D-F3F5AD6481ED}"/>
              </a:ext>
            </a:extLst>
          </p:cNvPr>
          <p:cNvCxnSpPr>
            <a:cxnSpLocks/>
          </p:cNvCxnSpPr>
          <p:nvPr/>
        </p:nvCxnSpPr>
        <p:spPr>
          <a:xfrm>
            <a:off x="4285168" y="1871944"/>
            <a:ext cx="0" cy="396000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86533FD-3B9E-4EB3-03D2-A370121FE738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F175294-2C49-29AC-71C1-A1E4E0421A87}"/>
              </a:ext>
            </a:extLst>
          </p:cNvPr>
          <p:cNvSpPr txBox="1"/>
          <p:nvPr/>
        </p:nvSpPr>
        <p:spPr>
          <a:xfrm>
            <a:off x="360216" y="4421495"/>
            <a:ext cx="27224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Gestión de Registro e Información SOME / SIGGES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535F8C5-4A6B-904A-31B5-2CCD75F5C533}"/>
              </a:ext>
            </a:extLst>
          </p:cNvPr>
          <p:cNvSpPr txBox="1"/>
          <p:nvPr/>
        </p:nvSpPr>
        <p:spPr>
          <a:xfrm>
            <a:off x="7232073" y="4421495"/>
            <a:ext cx="17666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Datos Fuente: Estadísticas HGPT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27D1AE-3EA1-5A77-B82C-D97E5F189E60}"/>
              </a:ext>
            </a:extLst>
          </p:cNvPr>
          <p:cNvSpPr txBox="1"/>
          <p:nvPr/>
        </p:nvSpPr>
        <p:spPr>
          <a:xfrm>
            <a:off x="505809" y="1806279"/>
            <a:ext cx="1245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3366"/>
                </a:solidFill>
              </a:rPr>
              <a:t>17.644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6A0937AC-4ADD-997A-1804-DA99C0AEB8F6}"/>
              </a:ext>
            </a:extLst>
          </p:cNvPr>
          <p:cNvSpPr/>
          <p:nvPr/>
        </p:nvSpPr>
        <p:spPr>
          <a:xfrm>
            <a:off x="4572000" y="1737383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Distribución de Lista de Espera por Especialidad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A1280AC6-4CA5-67F3-9769-A91019472260}"/>
              </a:ext>
            </a:extLst>
          </p:cNvPr>
          <p:cNvSpPr/>
          <p:nvPr/>
        </p:nvSpPr>
        <p:spPr>
          <a:xfrm>
            <a:off x="466106" y="2558058"/>
            <a:ext cx="3874316" cy="599458"/>
          </a:xfrm>
          <a:prstGeom prst="roundRect">
            <a:avLst/>
          </a:prstGeom>
          <a:solidFill>
            <a:srgbClr val="E7F3FF"/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0" algn="just"/>
            <a:r>
              <a:rPr lang="es-ES" sz="1050" b="1" dirty="0">
                <a:solidFill>
                  <a:schemeClr val="tx1"/>
                </a:solidFill>
              </a:rPr>
              <a:t>Aumento en Gestión de Interconsultas (4.584 en 2025 vs 3.318 en 2024)</a:t>
            </a:r>
            <a:endParaRPr lang="es-ES" sz="1100" b="1" dirty="0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BC62968-9387-8FF4-327B-21481FBCB387}"/>
              </a:ext>
            </a:extLst>
          </p:cNvPr>
          <p:cNvSpPr txBox="1"/>
          <p:nvPr/>
        </p:nvSpPr>
        <p:spPr>
          <a:xfrm>
            <a:off x="466106" y="2626954"/>
            <a:ext cx="1245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003366"/>
                </a:solidFill>
              </a:rPr>
              <a:t>+38%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5C994E7-F5E4-D68E-D96D-F5410843FC11}"/>
              </a:ext>
            </a:extLst>
          </p:cNvPr>
          <p:cNvCxnSpPr>
            <a:cxnSpLocks/>
          </p:cNvCxnSpPr>
          <p:nvPr/>
        </p:nvCxnSpPr>
        <p:spPr>
          <a:xfrm>
            <a:off x="4310613" y="2659787"/>
            <a:ext cx="0" cy="3960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4B13E899-F3E1-F4A7-532F-C506ED676CFA}"/>
              </a:ext>
            </a:extLst>
          </p:cNvPr>
          <p:cNvSpPr/>
          <p:nvPr/>
        </p:nvSpPr>
        <p:spPr>
          <a:xfrm>
            <a:off x="436297" y="3360530"/>
            <a:ext cx="3874316" cy="5994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050" b="1" dirty="0">
                <a:solidFill>
                  <a:schemeClr val="tx1"/>
                </a:solidFill>
              </a:rPr>
              <a:t>Producción SIGGES 2025:</a:t>
            </a:r>
          </a:p>
          <a:p>
            <a:pPr marL="171450" indent="-171450" algn="just">
              <a:buClr>
                <a:schemeClr val="bg1">
                  <a:lumMod val="50000"/>
                </a:schemeClr>
              </a:buClr>
              <a:buFontTx/>
              <a:buChar char="-"/>
            </a:pPr>
            <a:r>
              <a:rPr lang="es-ES" sz="1050" dirty="0">
                <a:solidFill>
                  <a:schemeClr val="bg1">
                    <a:lumMod val="50000"/>
                  </a:schemeClr>
                </a:solidFill>
              </a:rPr>
              <a:t>Prestaciones GES válidas registradas: </a:t>
            </a:r>
            <a:r>
              <a:rPr lang="es-ES" sz="1050" b="1" dirty="0">
                <a:solidFill>
                  <a:schemeClr val="tx1"/>
                </a:solidFill>
              </a:rPr>
              <a:t>1.302</a:t>
            </a:r>
          </a:p>
          <a:p>
            <a:pPr marL="171450" indent="-171450" algn="just">
              <a:buClr>
                <a:schemeClr val="bg1">
                  <a:lumMod val="50000"/>
                </a:schemeClr>
              </a:buClr>
              <a:buFontTx/>
              <a:buChar char="-"/>
            </a:pPr>
            <a:r>
              <a:rPr lang="es-ES" sz="1050" dirty="0">
                <a:solidFill>
                  <a:schemeClr val="bg1">
                    <a:lumMod val="50000"/>
                  </a:schemeClr>
                </a:solidFill>
              </a:rPr>
              <a:t>Prestaciones NO GES registradas: </a:t>
            </a:r>
            <a:r>
              <a:rPr lang="es-ES" sz="1050" b="1" dirty="0">
                <a:solidFill>
                  <a:schemeClr val="tx1"/>
                </a:solidFill>
              </a:rPr>
              <a:t>1.186</a:t>
            </a:r>
            <a:endParaRPr lang="es-ES" sz="1100" b="1" dirty="0">
              <a:solidFill>
                <a:schemeClr val="tx1"/>
              </a:solidFill>
            </a:endParaRPr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72CCB784-83E7-48D7-EE71-ED2EDD8FFF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591" y="2151254"/>
            <a:ext cx="4166361" cy="1718087"/>
          </a:xfrm>
          <a:prstGeom prst="rect">
            <a:avLst/>
          </a:prstGeom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B54B36DE-00F6-580D-DC1E-2D1A9225C547}"/>
              </a:ext>
            </a:extLst>
          </p:cNvPr>
          <p:cNvSpPr txBox="1"/>
          <p:nvPr/>
        </p:nvSpPr>
        <p:spPr>
          <a:xfrm>
            <a:off x="4572000" y="1935810"/>
            <a:ext cx="35738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Comportamiento histórico y corte al 31 de diciembre de 2025: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5CE1AAF-9D4F-CB9E-ED1C-A9A0CB60137D}"/>
              </a:ext>
            </a:extLst>
          </p:cNvPr>
          <p:cNvSpPr txBox="1"/>
          <p:nvPr/>
        </p:nvSpPr>
        <p:spPr>
          <a:xfrm>
            <a:off x="4640782" y="3891740"/>
            <a:ext cx="4196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b="1" dirty="0">
                <a:solidFill>
                  <a:schemeClr val="bg1">
                    <a:lumMod val="50000"/>
                  </a:schemeClr>
                </a:solidFill>
              </a:rPr>
              <a:t>*Nota Crítica</a:t>
            </a:r>
            <a:r>
              <a:rPr lang="es-ES" sz="700" dirty="0">
                <a:solidFill>
                  <a:schemeClr val="bg1">
                    <a:lumMod val="50000"/>
                  </a:schemeClr>
                </a:solidFill>
              </a:rPr>
              <a:t>: el 41% de la lista de espera total corresponde a Otorrinolaringología. Al no poseer el especialista en el hospital, su resolución depende exclusivamente de compras del SSVQP.</a:t>
            </a:r>
            <a:endParaRPr lang="es-CL" sz="7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9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4D65AEE9-A5F6-9BA0-1F0A-056709992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2842093D-9177-C205-BEE7-EF4AA45802E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13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2B4EF1FD-F632-01CD-EC2B-D77889654C79}"/>
              </a:ext>
            </a:extLst>
          </p:cNvPr>
          <p:cNvSpPr txBox="1"/>
          <p:nvPr/>
        </p:nvSpPr>
        <p:spPr>
          <a:xfrm>
            <a:off x="313576" y="718037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INNOVACIONES Y PROYECTOS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9813E914-2392-9BA8-9888-2FBE7C72CB7E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C74C8233-9E92-153F-6A6E-84622B18CB25}"/>
              </a:ext>
            </a:extLst>
          </p:cNvPr>
          <p:cNvSpPr txBox="1"/>
          <p:nvPr/>
        </p:nvSpPr>
        <p:spPr>
          <a:xfrm>
            <a:off x="343044" y="1131462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AMPLIACIÓN FONOAUDIOLOGÍA Y TECNOLOGÍA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BA25E2B9-2BDE-A761-DF49-66A2485CF7D4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7C959DF-078B-927E-FA2C-8473D677F386}"/>
              </a:ext>
            </a:extLst>
          </p:cNvPr>
          <p:cNvSpPr txBox="1"/>
          <p:nvPr/>
        </p:nvSpPr>
        <p:spPr>
          <a:xfrm>
            <a:off x="360216" y="4421495"/>
            <a:ext cx="27224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Hitos de Innovación y Proyectos de Infraestructura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534DBF0-40FE-9FE6-5C40-13C6C3395BDA}"/>
              </a:ext>
            </a:extLst>
          </p:cNvPr>
          <p:cNvSpPr txBox="1"/>
          <p:nvPr/>
        </p:nvSpPr>
        <p:spPr>
          <a:xfrm>
            <a:off x="5985165" y="4421495"/>
            <a:ext cx="30135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Convenio de cooperación internacional – Embajada de Japón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FE4DFA2-3250-453F-7969-ABE201BD8956}"/>
              </a:ext>
            </a:extLst>
          </p:cNvPr>
          <p:cNvSpPr/>
          <p:nvPr/>
        </p:nvSpPr>
        <p:spPr>
          <a:xfrm>
            <a:off x="593203" y="1621199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Alianza estratégica con Japón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AA070E75-9222-4EEB-F198-4BFDBA6D21DD}"/>
              </a:ext>
            </a:extLst>
          </p:cNvPr>
          <p:cNvSpPr/>
          <p:nvPr/>
        </p:nvSpPr>
        <p:spPr>
          <a:xfrm>
            <a:off x="313576" y="1824274"/>
            <a:ext cx="4138350" cy="1459300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Dirección del hospital gestionó la adjudicación de fondos APC de la embajada de Japón, culminando con la inauguración oficial en diciembre de 2025 del nuevo módulo de Fonoaudiología.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Habilitación de 3 salas de terapia individuales y grupales.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Construcción de sala de audio especializada.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Impacto: Aumento del 35% en atenciones de fonoaudiología en el año (6,170 atenciones totales en 2025).</a:t>
            </a:r>
          </a:p>
        </p:txBody>
      </p:sp>
      <p:pic>
        <p:nvPicPr>
          <p:cNvPr id="4" name="Gráfico 3" descr="Globo terráqueo: Asia y Australia con relleno sólido">
            <a:extLst>
              <a:ext uri="{FF2B5EF4-FFF2-40B4-BE49-F238E27FC236}">
                <a16:creationId xmlns:a16="http://schemas.microsoft.com/office/drawing/2014/main" id="{BAB0A9AE-ABEF-F25E-8929-1B4197B9530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3044" y="1525723"/>
            <a:ext cx="377392" cy="377392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DFD6EEA6-3506-85D0-DCD7-2E3E0244F0E0}"/>
              </a:ext>
            </a:extLst>
          </p:cNvPr>
          <p:cNvSpPr/>
          <p:nvPr/>
        </p:nvSpPr>
        <p:spPr>
          <a:xfrm>
            <a:off x="663359" y="3401767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Rehabilitación e impresión 3D</a:t>
            </a:r>
          </a:p>
        </p:txBody>
      </p:sp>
      <p:pic>
        <p:nvPicPr>
          <p:cNvPr id="11" name="Gráfico 10" descr="Impresora con relleno sólido">
            <a:extLst>
              <a:ext uri="{FF2B5EF4-FFF2-40B4-BE49-F238E27FC236}">
                <a16:creationId xmlns:a16="http://schemas.microsoft.com/office/drawing/2014/main" id="{2327D2BD-D675-A1F6-A659-310A3101C1E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0058" y="3354144"/>
            <a:ext cx="330378" cy="33037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01FD603-07A3-75FE-712C-2A32C508DA0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38" r="7778" b="6848"/>
          <a:stretch>
            <a:fillRect/>
          </a:stretch>
        </p:blipFill>
        <p:spPr bwMode="auto">
          <a:xfrm>
            <a:off x="4750450" y="1452595"/>
            <a:ext cx="4003492" cy="2929669"/>
          </a:xfrm>
          <a:prstGeom prst="rect">
            <a:avLst/>
          </a:prstGeom>
          <a:ln>
            <a:noFill/>
          </a:ln>
          <a:effectLst>
            <a:softEdge rad="508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E90DBD91-4A6C-BAE2-63FE-7C5D9A43332B}"/>
              </a:ext>
            </a:extLst>
          </p:cNvPr>
          <p:cNvSpPr/>
          <p:nvPr/>
        </p:nvSpPr>
        <p:spPr>
          <a:xfrm>
            <a:off x="313576" y="3622076"/>
            <a:ext cx="4138350" cy="63819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Adquisición e instalación de impresora 3D integrada con Terapia Ocupacional para confección de órtesis y adaptadores diarios a bajo costo.</a:t>
            </a:r>
          </a:p>
        </p:txBody>
      </p:sp>
    </p:spTree>
    <p:extLst>
      <p:ext uri="{BB962C8B-B14F-4D97-AF65-F5344CB8AC3E}">
        <p14:creationId xmlns:p14="http://schemas.microsoft.com/office/powerpoint/2010/main" val="423333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37F9E6C4-188C-B8C4-B4AB-B99C3E5D2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6" title="Fondo PPT-1.png">
            <a:extLst>
              <a:ext uri="{FF2B5EF4-FFF2-40B4-BE49-F238E27FC236}">
                <a16:creationId xmlns:a16="http://schemas.microsoft.com/office/drawing/2014/main" id="{B339259B-9E5C-EBD6-4B93-4D09161CBED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13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6">
            <a:extLst>
              <a:ext uri="{FF2B5EF4-FFF2-40B4-BE49-F238E27FC236}">
                <a16:creationId xmlns:a16="http://schemas.microsoft.com/office/drawing/2014/main" id="{C387CDC3-77AA-E618-A36E-158236C9FBC9}"/>
              </a:ext>
            </a:extLst>
          </p:cNvPr>
          <p:cNvSpPr txBox="1"/>
          <p:nvPr/>
        </p:nvSpPr>
        <p:spPr>
          <a:xfrm>
            <a:off x="313576" y="718037"/>
            <a:ext cx="7886700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2100" b="1" dirty="0">
                <a:solidFill>
                  <a:srgbClr val="003366"/>
                </a:solidFill>
                <a:latin typeface="Verdana"/>
                <a:ea typeface="Verdana"/>
                <a:cs typeface="Verdana"/>
                <a:sym typeface="Verdana"/>
              </a:rPr>
              <a:t>GESTIÓN FINANCIERA </a:t>
            </a:r>
            <a:endParaRPr sz="1100" b="0" i="0" u="none" strike="noStrike" cap="none" dirty="0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DEC9A8A-93FE-1FAD-086C-538EF213137E}"/>
              </a:ext>
            </a:extLst>
          </p:cNvPr>
          <p:cNvCxnSpPr/>
          <p:nvPr/>
        </p:nvCxnSpPr>
        <p:spPr>
          <a:xfrm>
            <a:off x="360218" y="1102895"/>
            <a:ext cx="809105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10;p26">
            <a:extLst>
              <a:ext uri="{FF2B5EF4-FFF2-40B4-BE49-F238E27FC236}">
                <a16:creationId xmlns:a16="http://schemas.microsoft.com/office/drawing/2014/main" id="{7F252DA7-0122-3ED2-BAC2-B68AAE7BAE57}"/>
              </a:ext>
            </a:extLst>
          </p:cNvPr>
          <p:cNvSpPr txBox="1"/>
          <p:nvPr/>
        </p:nvSpPr>
        <p:spPr>
          <a:xfrm>
            <a:off x="313576" y="1111412"/>
            <a:ext cx="7650099" cy="3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s-419" sz="1200" b="1" dirty="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COMPORTAMIENTO PRESUPUESTARIO DE INGRESOS Y GASTOS</a:t>
            </a:r>
            <a:endParaRPr sz="7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FAFD88EA-739A-74E3-525D-02254FED3D61}"/>
              </a:ext>
            </a:extLst>
          </p:cNvPr>
          <p:cNvCxnSpPr/>
          <p:nvPr/>
        </p:nvCxnSpPr>
        <p:spPr>
          <a:xfrm>
            <a:off x="446567" y="4401879"/>
            <a:ext cx="8448049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E693685-4874-AFC9-0ABF-75F60F63CEC8}"/>
              </a:ext>
            </a:extLst>
          </p:cNvPr>
          <p:cNvSpPr txBox="1"/>
          <p:nvPr/>
        </p:nvSpPr>
        <p:spPr>
          <a:xfrm>
            <a:off x="360216" y="4421495"/>
            <a:ext cx="27224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Presupuesto y Estado Financiero Integrado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105D0D-E44D-E83E-782D-E594804A0F2B}"/>
              </a:ext>
            </a:extLst>
          </p:cNvPr>
          <p:cNvSpPr txBox="1"/>
          <p:nvPr/>
        </p:nvSpPr>
        <p:spPr>
          <a:xfrm>
            <a:off x="6504709" y="4421495"/>
            <a:ext cx="24939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>
                    <a:lumMod val="50000"/>
                  </a:schemeClr>
                </a:solidFill>
              </a:rPr>
              <a:t>Fuente: Unidad de Contabilidad y Finanzas HGPT</a:t>
            </a:r>
            <a:endParaRPr lang="es-CL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9109603A-DC2F-FE0E-1387-73C5C63324F2}"/>
              </a:ext>
            </a:extLst>
          </p:cNvPr>
          <p:cNvSpPr/>
          <p:nvPr/>
        </p:nvSpPr>
        <p:spPr>
          <a:xfrm>
            <a:off x="593203" y="1621199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0033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Ingresos Percibidos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D9FF1599-0AAD-D05B-8631-F4FB8629C3EE}"/>
              </a:ext>
            </a:extLst>
          </p:cNvPr>
          <p:cNvSpPr/>
          <p:nvPr/>
        </p:nvSpPr>
        <p:spPr>
          <a:xfrm>
            <a:off x="313576" y="1971354"/>
            <a:ext cx="4138350" cy="404179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Los ingresos del periodo aumentaron un 10,8% en comparación con el periodo 2024, sumando financiamiento para el desarrollo operativo:</a:t>
            </a:r>
          </a:p>
        </p:txBody>
      </p:sp>
      <p:pic>
        <p:nvPicPr>
          <p:cNvPr id="10" name="Gráfico 9" descr="Descargar con relleno sólido">
            <a:extLst>
              <a:ext uri="{FF2B5EF4-FFF2-40B4-BE49-F238E27FC236}">
                <a16:creationId xmlns:a16="http://schemas.microsoft.com/office/drawing/2014/main" id="{A68B7E20-B8EF-13AE-1A51-33B3F882B90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1853" y="1541513"/>
            <a:ext cx="404176" cy="404176"/>
          </a:xfrm>
          <a:prstGeom prst="rect">
            <a:avLst/>
          </a:prstGeom>
        </p:spPr>
      </p:pic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933BD295-FFB1-3B3A-DF4A-A0D83A95D9B2}"/>
              </a:ext>
            </a:extLst>
          </p:cNvPr>
          <p:cNvSpPr/>
          <p:nvPr/>
        </p:nvSpPr>
        <p:spPr>
          <a:xfrm>
            <a:off x="4728381" y="1971355"/>
            <a:ext cx="4138350" cy="404178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9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 gasto total fue administrado bajo principios de eficiencia, priorizando remuneraciones de personal y bienes y servicios de consumo.</a:t>
            </a: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933819B1-1256-4630-C26B-A65AB1808985}"/>
              </a:ext>
            </a:extLst>
          </p:cNvPr>
          <p:cNvSpPr/>
          <p:nvPr/>
        </p:nvSpPr>
        <p:spPr>
          <a:xfrm>
            <a:off x="5148587" y="1641683"/>
            <a:ext cx="4087091" cy="203836"/>
          </a:xfrm>
          <a:prstGeom prst="roundRect">
            <a:avLst/>
          </a:prstGeom>
          <a:noFill/>
          <a:ln>
            <a:noFill/>
          </a:ln>
          <a:effectLst>
            <a:glow>
              <a:schemeClr val="accent1"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1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Gastos Devengados</a:t>
            </a:r>
          </a:p>
        </p:txBody>
      </p:sp>
      <p:pic>
        <p:nvPicPr>
          <p:cNvPr id="23" name="Gráfico 22" descr="Descargar con relleno sólido">
            <a:extLst>
              <a:ext uri="{FF2B5EF4-FFF2-40B4-BE49-F238E27FC236}">
                <a16:creationId xmlns:a16="http://schemas.microsoft.com/office/drawing/2014/main" id="{04671136-ED55-D224-C907-90342C3209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4772785" y="1487754"/>
            <a:ext cx="404176" cy="40417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8989FD7-6B2F-EA98-A74B-150AC06FCC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576" y="2668613"/>
            <a:ext cx="3824793" cy="1303421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9D89FE5-6778-7E19-BBDE-E97EA9729F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5800" y="2670342"/>
            <a:ext cx="3819144" cy="151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46866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</TotalTime>
  <Words>1404</Words>
  <Application>Microsoft Office PowerPoint</Application>
  <PresentationFormat>Presentación en pantalla (16:9)</PresentationFormat>
  <Paragraphs>150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Consolas</vt:lpstr>
      <vt:lpstr>Verdana</vt:lpstr>
      <vt:lpstr>Wingdings</vt:lpstr>
      <vt:lpstr>Simple Light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HGER_CONGES</dc:creator>
  <cp:lastModifiedBy>Lester Cañete</cp:lastModifiedBy>
  <cp:revision>4</cp:revision>
  <dcterms:modified xsi:type="dcterms:W3CDTF">2026-07-02T21:26:19Z</dcterms:modified>
</cp:coreProperties>
</file>