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6" r:id="rId2"/>
    <p:sldMasterId id="2147483678" r:id="rId3"/>
  </p:sldMasterIdLst>
  <p:notesMasterIdLst>
    <p:notesMasterId r:id="rId24"/>
  </p:notesMasterIdLst>
  <p:sldIdLst>
    <p:sldId id="265" r:id="rId4"/>
    <p:sldId id="378" r:id="rId5"/>
    <p:sldId id="379" r:id="rId6"/>
    <p:sldId id="358" r:id="rId7"/>
    <p:sldId id="315" r:id="rId8"/>
    <p:sldId id="316" r:id="rId9"/>
    <p:sldId id="332" r:id="rId10"/>
    <p:sldId id="325" r:id="rId11"/>
    <p:sldId id="301" r:id="rId12"/>
    <p:sldId id="347" r:id="rId13"/>
    <p:sldId id="326" r:id="rId14"/>
    <p:sldId id="337" r:id="rId15"/>
    <p:sldId id="349" r:id="rId16"/>
    <p:sldId id="345" r:id="rId17"/>
    <p:sldId id="373" r:id="rId18"/>
    <p:sldId id="363" r:id="rId19"/>
    <p:sldId id="374" r:id="rId20"/>
    <p:sldId id="386" r:id="rId21"/>
    <p:sldId id="380" r:id="rId22"/>
    <p:sldId id="385" r:id="rId23"/>
  </p:sldIdLst>
  <p:sldSz cx="9144000" cy="6858000" type="screen4x3"/>
  <p:notesSz cx="7010400" cy="92964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6C8C5672-AB7B-4A36-AF43-DA5B14F6C900}">
          <p14:sldIdLst>
            <p14:sldId id="265"/>
            <p14:sldId id="378"/>
            <p14:sldId id="379"/>
            <p14:sldId id="358"/>
            <p14:sldId id="315"/>
            <p14:sldId id="316"/>
            <p14:sldId id="332"/>
            <p14:sldId id="325"/>
            <p14:sldId id="301"/>
            <p14:sldId id="347"/>
            <p14:sldId id="326"/>
            <p14:sldId id="337"/>
            <p14:sldId id="349"/>
            <p14:sldId id="345"/>
            <p14:sldId id="373"/>
            <p14:sldId id="363"/>
            <p14:sldId id="374"/>
            <p14:sldId id="386"/>
            <p14:sldId id="380"/>
            <p14:sldId id="38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189" autoAdjust="0"/>
    <p:restoredTop sz="94660"/>
  </p:normalViewPr>
  <p:slideViewPr>
    <p:cSldViewPr>
      <p:cViewPr varScale="1">
        <p:scale>
          <a:sx n="90" d="100"/>
          <a:sy n="90" d="100"/>
        </p:scale>
        <p:origin x="1332" y="-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na.bravo\Desktop\VacunaCovidAvance_13%20Febrero_SSVQ-I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na.bravo\Desktop\VacunaCovidAvance_13%20Febrero_SSVQ-I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na.bravo\Desktop\VacunaCovidAvance_13%20Febrero_SSVQ-I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es-ES" sz="1400" b="1" i="0" u="none" strike="noStrike" kern="1200" spc="0" baseline="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L" b="1">
                <a:solidFill>
                  <a:schemeClr val="accent5">
                    <a:lumMod val="75000"/>
                  </a:schemeClr>
                </a:solidFill>
              </a:rPr>
              <a:t>COBERTURA CAMPAÑA SARS-COV-2 AÑO 2021 -  POBLACION 18 Y MAS AÑOS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s-ES" sz="1400" b="1" i="0" u="none" strike="noStrike" kern="1200" spc="0" baseline="0">
              <a:solidFill>
                <a:schemeClr val="accent5">
                  <a:lumMod val="7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title>
    <c:autoTitleDeleted val="0"/>
    <c:plotArea>
      <c:layout>
        <c:manualLayout>
          <c:layoutTarget val="inner"/>
          <c:xMode val="edge"/>
          <c:yMode val="edge"/>
          <c:x val="8.2593498718280756E-2"/>
          <c:y val="0.10108857601585033"/>
          <c:w val="0.90185330227146843"/>
          <c:h val="0.5637849552311216"/>
        </c:manualLayout>
      </c:layout>
      <c:barChart>
        <c:barDir val="col"/>
        <c:grouping val="clustered"/>
        <c:varyColors val="0"/>
        <c:ser>
          <c:idx val="1"/>
          <c:order val="1"/>
          <c:tx>
            <c:strRef>
              <c:f>Resumen!$R$4</c:f>
              <c:strCache>
                <c:ptCount val="1"/>
                <c:pt idx="0">
                  <c:v>COBERTURA*</c:v>
                </c:pt>
              </c:strCache>
            </c:strRef>
          </c:tx>
          <c:spPr>
            <a:solidFill>
              <a:schemeClr val="accent2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shade val="95000"/>
                          <a:satMod val="10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Resumen!$P$5:$P$22</c:f>
              <c:strCache>
                <c:ptCount val="18"/>
                <c:pt idx="0">
                  <c:v>Cabildo</c:v>
                </c:pt>
                <c:pt idx="1">
                  <c:v>Calera</c:v>
                </c:pt>
                <c:pt idx="2">
                  <c:v>Concón</c:v>
                </c:pt>
                <c:pt idx="3">
                  <c:v>Hijuelas</c:v>
                </c:pt>
                <c:pt idx="4">
                  <c:v>La Cruz</c:v>
                </c:pt>
                <c:pt idx="5">
                  <c:v>La Ligua</c:v>
                </c:pt>
                <c:pt idx="6">
                  <c:v>Limache</c:v>
                </c:pt>
                <c:pt idx="7">
                  <c:v>Nogales</c:v>
                </c:pt>
                <c:pt idx="8">
                  <c:v>Olmué</c:v>
                </c:pt>
                <c:pt idx="9">
                  <c:v>Papudo</c:v>
                </c:pt>
                <c:pt idx="10">
                  <c:v>Petorca</c:v>
                </c:pt>
                <c:pt idx="11">
                  <c:v>Puchuncaví</c:v>
                </c:pt>
                <c:pt idx="12">
                  <c:v>Quillota</c:v>
                </c:pt>
                <c:pt idx="13">
                  <c:v>Quilpué</c:v>
                </c:pt>
                <c:pt idx="14">
                  <c:v>Quintero</c:v>
                </c:pt>
                <c:pt idx="15">
                  <c:v>V- Alemana</c:v>
                </c:pt>
                <c:pt idx="16">
                  <c:v>V. del Mar</c:v>
                </c:pt>
                <c:pt idx="17">
                  <c:v>Zapallar</c:v>
                </c:pt>
              </c:strCache>
            </c:strRef>
          </c:cat>
          <c:val>
            <c:numRef>
              <c:f>Resumen!$R$5:$R$22</c:f>
              <c:numCache>
                <c:formatCode>0.0%</c:formatCode>
                <c:ptCount val="18"/>
                <c:pt idx="0">
                  <c:v>0.99832915622389307</c:v>
                </c:pt>
                <c:pt idx="1">
                  <c:v>0.92986337336509939</c:v>
                </c:pt>
                <c:pt idx="2">
                  <c:v>1.1887803253206017</c:v>
                </c:pt>
                <c:pt idx="3">
                  <c:v>1.1107547427323599</c:v>
                </c:pt>
                <c:pt idx="4">
                  <c:v>0.94354546864498789</c:v>
                </c:pt>
                <c:pt idx="5">
                  <c:v>0.97597023586032705</c:v>
                </c:pt>
                <c:pt idx="6">
                  <c:v>1.0108409478085798</c:v>
                </c:pt>
                <c:pt idx="7">
                  <c:v>0.93080779944289693</c:v>
                </c:pt>
                <c:pt idx="8">
                  <c:v>0.98863933141812488</c:v>
                </c:pt>
                <c:pt idx="9">
                  <c:v>1.5223972182450398</c:v>
                </c:pt>
                <c:pt idx="10">
                  <c:v>1.0751111645234948</c:v>
                </c:pt>
                <c:pt idx="11">
                  <c:v>1.1330249065213258</c:v>
                </c:pt>
                <c:pt idx="12">
                  <c:v>0.9765673310966384</c:v>
                </c:pt>
                <c:pt idx="13">
                  <c:v>0.94171984336362335</c:v>
                </c:pt>
                <c:pt idx="14">
                  <c:v>0.91282233683087322</c:v>
                </c:pt>
                <c:pt idx="15">
                  <c:v>0.89329369012223325</c:v>
                </c:pt>
                <c:pt idx="16">
                  <c:v>0.89889447714652004</c:v>
                </c:pt>
                <c:pt idx="17">
                  <c:v>1.4381741441300611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837-4353-BF1E-D09B8952D836}"/>
            </c:ext>
          </c:extLst>
        </c:ser>
        <c:ser>
          <c:idx val="2"/>
          <c:order val="2"/>
          <c:tx>
            <c:v>REFUERZO</c:v>
          </c:tx>
          <c:spPr>
            <a:solidFill>
              <a:schemeClr val="accent1">
                <a:shade val="86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shade val="95000"/>
                          <a:satMod val="10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Resumen!$S$5:$S$22</c:f>
              <c:numCache>
                <c:formatCode>0.0%</c:formatCode>
                <c:ptCount val="18"/>
                <c:pt idx="0">
                  <c:v>0.91665060086112715</c:v>
                </c:pt>
                <c:pt idx="1">
                  <c:v>0.91491223805124711</c:v>
                </c:pt>
                <c:pt idx="2">
                  <c:v>1.3272081274634986</c:v>
                </c:pt>
                <c:pt idx="3">
                  <c:v>0.95775897365906915</c:v>
                </c:pt>
                <c:pt idx="4">
                  <c:v>0.67052680556273592</c:v>
                </c:pt>
                <c:pt idx="5">
                  <c:v>0.84046148069768234</c:v>
                </c:pt>
                <c:pt idx="6">
                  <c:v>0.87618088895772028</c:v>
                </c:pt>
                <c:pt idx="7">
                  <c:v>0.634874651810585</c:v>
                </c:pt>
                <c:pt idx="8">
                  <c:v>0.83311569600417867</c:v>
                </c:pt>
                <c:pt idx="9">
                  <c:v>1.1697688688893435</c:v>
                </c:pt>
                <c:pt idx="10">
                  <c:v>0.94195409205624325</c:v>
                </c:pt>
                <c:pt idx="11">
                  <c:v>1.0244628937195006</c:v>
                </c:pt>
                <c:pt idx="12">
                  <c:v>0.88253404381290701</c:v>
                </c:pt>
                <c:pt idx="13">
                  <c:v>0.8124046389621713</c:v>
                </c:pt>
                <c:pt idx="14">
                  <c:v>0.79818602169660324</c:v>
                </c:pt>
                <c:pt idx="15">
                  <c:v>0.74879785633006646</c:v>
                </c:pt>
                <c:pt idx="16">
                  <c:v>0.78725401181355392</c:v>
                </c:pt>
                <c:pt idx="17">
                  <c:v>1.1374081600750352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837-4353-BF1E-D09B8952D836}"/>
            </c:ext>
          </c:extLst>
        </c:ser>
        <c:ser>
          <c:idx val="3"/>
          <c:order val="3"/>
          <c:tx>
            <c:v>4ª DOSIS</c:v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shade val="95000"/>
                          <a:satMod val="10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Resumen!$T$5:$T$22</c:f>
              <c:numCache>
                <c:formatCode>0.0%</c:formatCode>
                <c:ptCount val="18"/>
                <c:pt idx="0">
                  <c:v>2.5191183085919926E-2</c:v>
                </c:pt>
                <c:pt idx="1">
                  <c:v>2.3654397821753295E-2</c:v>
                </c:pt>
                <c:pt idx="2">
                  <c:v>6.4536723477488483E-2</c:v>
                </c:pt>
                <c:pt idx="3">
                  <c:v>1.9585096219462264E-2</c:v>
                </c:pt>
                <c:pt idx="4">
                  <c:v>2.1299694980096158E-2</c:v>
                </c:pt>
                <c:pt idx="5">
                  <c:v>2.6965218281735332E-2</c:v>
                </c:pt>
                <c:pt idx="6">
                  <c:v>3.2677714108719218E-2</c:v>
                </c:pt>
                <c:pt idx="7">
                  <c:v>1.626740947075209E-2</c:v>
                </c:pt>
                <c:pt idx="8">
                  <c:v>3.0295116218333768E-2</c:v>
                </c:pt>
                <c:pt idx="9">
                  <c:v>3.415831458375946E-2</c:v>
                </c:pt>
                <c:pt idx="10">
                  <c:v>3.833673837279173E-2</c:v>
                </c:pt>
                <c:pt idx="11">
                  <c:v>3.2511566005450285E-2</c:v>
                </c:pt>
                <c:pt idx="12">
                  <c:v>3.4958226432471547E-2</c:v>
                </c:pt>
                <c:pt idx="13">
                  <c:v>3.7941479326854419E-2</c:v>
                </c:pt>
                <c:pt idx="14">
                  <c:v>2.7956606793526587E-2</c:v>
                </c:pt>
                <c:pt idx="15">
                  <c:v>3.2742355834526303E-2</c:v>
                </c:pt>
                <c:pt idx="16">
                  <c:v>4.200374741982324E-2</c:v>
                </c:pt>
                <c:pt idx="17">
                  <c:v>4.6271689854619352E-2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837-4353-BF1E-D09B8952D83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79"/>
        <c:overlap val="-12"/>
        <c:axId val="106360192"/>
        <c:axId val="106137088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Resumen!$Q$4</c15:sqref>
                        </c15:formulaRef>
                      </c:ext>
                    </c:extLst>
                    <c:strCache>
                      <c:ptCount val="1"/>
                      <c:pt idx="0">
                        <c:v>PRIMERA  DOSIS*</c:v>
                      </c:pt>
                    </c:strCache>
                  </c:strRef>
                </c:tx>
                <c:spPr>
                  <a:solidFill>
                    <a:schemeClr val="accent1">
                      <a:tint val="58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000" b="0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CL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shade val="95000"/>
                                <a:satMod val="105000"/>
                              </a:schemeClr>
                            </a:solidFill>
                            <a:prstDash val="solid"/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Resumen!$P$5:$P$22</c15:sqref>
                        </c15:formulaRef>
                      </c:ext>
                    </c:extLst>
                    <c:strCache>
                      <c:ptCount val="18"/>
                      <c:pt idx="0">
                        <c:v>Cabildo</c:v>
                      </c:pt>
                      <c:pt idx="1">
                        <c:v>Calera</c:v>
                      </c:pt>
                      <c:pt idx="2">
                        <c:v>Concón</c:v>
                      </c:pt>
                      <c:pt idx="3">
                        <c:v>Hijuelas</c:v>
                      </c:pt>
                      <c:pt idx="4">
                        <c:v>La Cruz</c:v>
                      </c:pt>
                      <c:pt idx="5">
                        <c:v>La Ligua</c:v>
                      </c:pt>
                      <c:pt idx="6">
                        <c:v>Limache</c:v>
                      </c:pt>
                      <c:pt idx="7">
                        <c:v>Nogales</c:v>
                      </c:pt>
                      <c:pt idx="8">
                        <c:v>Olmué</c:v>
                      </c:pt>
                      <c:pt idx="9">
                        <c:v>Papudo</c:v>
                      </c:pt>
                      <c:pt idx="10">
                        <c:v>Petorca</c:v>
                      </c:pt>
                      <c:pt idx="11">
                        <c:v>Puchuncaví</c:v>
                      </c:pt>
                      <c:pt idx="12">
                        <c:v>Quillota</c:v>
                      </c:pt>
                      <c:pt idx="13">
                        <c:v>Quilpué</c:v>
                      </c:pt>
                      <c:pt idx="14">
                        <c:v>Quintero</c:v>
                      </c:pt>
                      <c:pt idx="15">
                        <c:v>V- Alemana</c:v>
                      </c:pt>
                      <c:pt idx="16">
                        <c:v>V. del Mar</c:v>
                      </c:pt>
                      <c:pt idx="17">
                        <c:v>Zapallar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Resumen!$Q$5:$Q$22</c15:sqref>
                        </c15:formulaRef>
                      </c:ext>
                    </c:extLst>
                    <c:numCache>
                      <c:formatCode>0.0%</c:formatCode>
                      <c:ptCount val="18"/>
                      <c:pt idx="0">
                        <c:v>0.59437054173896275</c:v>
                      </c:pt>
                      <c:pt idx="1">
                        <c:v>0.94500899499197744</c:v>
                      </c:pt>
                      <c:pt idx="2">
                        <c:v>1.2031865874646088</c:v>
                      </c:pt>
                      <c:pt idx="3">
                        <c:v>1.1345025249078751</c:v>
                      </c:pt>
                      <c:pt idx="4">
                        <c:v>0.94556170190766686</c:v>
                      </c:pt>
                      <c:pt idx="5">
                        <c:v>1.006587705225791</c:v>
                      </c:pt>
                      <c:pt idx="6">
                        <c:v>1.0180424345671364</c:v>
                      </c:pt>
                      <c:pt idx="7">
                        <c:v>0.95676880222841221</c:v>
                      </c:pt>
                      <c:pt idx="8">
                        <c:v>1.0240924523374249</c:v>
                      </c:pt>
                      <c:pt idx="9">
                        <c:v>1.5209654326038045</c:v>
                      </c:pt>
                      <c:pt idx="10">
                        <c:v>1.1015502944357649</c:v>
                      </c:pt>
                      <c:pt idx="11">
                        <c:v>1.1749160276316624</c:v>
                      </c:pt>
                      <c:pt idx="12">
                        <c:v>1.0014867442931386</c:v>
                      </c:pt>
                      <c:pt idx="13">
                        <c:v>0.95691748028892043</c:v>
                      </c:pt>
                      <c:pt idx="14">
                        <c:v>0.93469678107771648</c:v>
                      </c:pt>
                      <c:pt idx="15">
                        <c:v>0.88850346878097131</c:v>
                      </c:pt>
                      <c:pt idx="16">
                        <c:v>0.91648558671604285</c:v>
                      </c:pt>
                      <c:pt idx="17">
                        <c:v>1.4372362044708458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0-1837-4353-BF1E-D09B8952D836}"/>
                  </c:ext>
                </c:extLst>
              </c15:ser>
            </c15:filteredBarSeries>
          </c:ext>
        </c:extLst>
      </c:barChart>
      <c:catAx>
        <c:axId val="10636019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lang="es-ES" sz="1000" b="0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aseline="0">
                    <a:solidFill>
                      <a:srgbClr val="002060"/>
                    </a:solidFill>
                  </a:rPr>
                  <a:t>COMUNAS</a:t>
                </a:r>
              </a:p>
            </c:rich>
          </c:tx>
          <c:layout>
            <c:manualLayout>
              <c:xMode val="edge"/>
              <c:yMode val="edge"/>
              <c:x val="0.90551181102362199"/>
              <c:y val="0.8470463070268865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lang="es-ES" sz="1000" b="0" i="0" u="none" strike="noStrike" kern="1200" baseline="0">
                  <a:solidFill>
                    <a:srgbClr val="002060"/>
                  </a:solidFill>
                  <a:latin typeface="+mn-lt"/>
                  <a:ea typeface="+mn-ea"/>
                  <a:cs typeface="+mn-cs"/>
                </a:defRPr>
              </a:pPr>
              <a:endParaRPr lang="es-CL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ysClr val="windowText" lastClr="000000"/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s-ES" sz="1000" b="0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es-CL"/>
          </a:p>
        </c:txPr>
        <c:crossAx val="106137088"/>
        <c:crosses val="autoZero"/>
        <c:auto val="1"/>
        <c:lblAlgn val="ctr"/>
        <c:lblOffset val="100"/>
        <c:noMultiLvlLbl val="0"/>
      </c:catAx>
      <c:valAx>
        <c:axId val="1061370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lang="es-ES" sz="1000" b="0" i="0" u="none" strike="noStrike" kern="1200" baseline="0">
                    <a:solidFill>
                      <a:schemeClr val="tx2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aseline="0">
                    <a:solidFill>
                      <a:schemeClr val="tx2">
                        <a:lumMod val="50000"/>
                      </a:schemeClr>
                    </a:solidFill>
                  </a:rPr>
                  <a:t>COBERTURA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lang="es-ES" sz="1000" b="0" i="0" u="none" strike="noStrike" kern="1200" baseline="0">
                  <a:solidFill>
                    <a:schemeClr val="tx2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L"/>
            </a:p>
          </c:txPr>
        </c:title>
        <c:numFmt formatCode="0.0%" sourceLinked="1"/>
        <c:majorTickMark val="out"/>
        <c:minorTickMark val="none"/>
        <c:tickLblPos val="nextTo"/>
        <c:spPr>
          <a:noFill/>
          <a:ln w="9525" cap="flat" cmpd="sng" algn="ctr">
            <a:solidFill>
              <a:sysClr val="windowText" lastClr="000000"/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s-ES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106360192"/>
        <c:crosses val="autoZero"/>
        <c:crossBetween val="between"/>
      </c:valAx>
      <c:spPr>
        <a:solidFill>
          <a:schemeClr val="accent3">
            <a:lumMod val="20000"/>
            <a:lumOff val="80000"/>
          </a:schemeClr>
        </a:solidFill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</c:legendEntry>
      <c:layout>
        <c:manualLayout>
          <c:xMode val="edge"/>
          <c:yMode val="edge"/>
          <c:x val="0.30295874731830191"/>
          <c:y val="0.85608462209862601"/>
          <c:w val="0.50625027427127167"/>
          <c:h val="7.096169449767789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s-ES" sz="1100" b="1" i="0" u="none" strike="noStrike" kern="1200" baseline="0">
              <a:solidFill>
                <a:schemeClr val="accent5">
                  <a:lumMod val="7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prstDash val="solid"/>
      <a:round/>
    </a:ln>
    <a:effectLst/>
  </c:spPr>
  <c:txPr>
    <a:bodyPr/>
    <a:lstStyle/>
    <a:p>
      <a:pPr>
        <a:defRPr/>
      </a:pPr>
      <a:endParaRPr lang="es-CL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es-ES" sz="1400" b="1" i="0" u="none" strike="noStrike" kern="1200" spc="0" baseline="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L" b="1">
                <a:solidFill>
                  <a:schemeClr val="accent5">
                    <a:lumMod val="75000"/>
                  </a:schemeClr>
                </a:solidFill>
              </a:rPr>
              <a:t>COBERTURA CAMPAÑA SARS-COV-2 AÑO 2021 POBLACION 12 A 17 AÑOS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8.2593498718280756E-2"/>
          <c:y val="0.10108857601585033"/>
          <c:w val="0.90185330227146843"/>
          <c:h val="0.5637849552311216"/>
        </c:manualLayout>
      </c:layout>
      <c:barChart>
        <c:barDir val="col"/>
        <c:grouping val="clustered"/>
        <c:varyColors val="0"/>
        <c:ser>
          <c:idx val="1"/>
          <c:order val="1"/>
          <c:tx>
            <c:strRef>
              <c:f>Resumen!$R$26</c:f>
              <c:strCache>
                <c:ptCount val="1"/>
                <c:pt idx="0">
                  <c:v>COBERTURA*</c:v>
                </c:pt>
              </c:strCache>
            </c:strRef>
          </c:tx>
          <c:spPr>
            <a:solidFill>
              <a:schemeClr val="accent2">
                <a:lumMod val="5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Resumen!$P$27:$P$44</c:f>
              <c:strCache>
                <c:ptCount val="18"/>
                <c:pt idx="0">
                  <c:v>Cabildo</c:v>
                </c:pt>
                <c:pt idx="1">
                  <c:v>Calera</c:v>
                </c:pt>
                <c:pt idx="2">
                  <c:v>Concón</c:v>
                </c:pt>
                <c:pt idx="3">
                  <c:v>Hijuelas</c:v>
                </c:pt>
                <c:pt idx="4">
                  <c:v>La Cruz</c:v>
                </c:pt>
                <c:pt idx="5">
                  <c:v>La Ligua</c:v>
                </c:pt>
                <c:pt idx="6">
                  <c:v>Limache</c:v>
                </c:pt>
                <c:pt idx="7">
                  <c:v>Nogales</c:v>
                </c:pt>
                <c:pt idx="8">
                  <c:v>Olmué</c:v>
                </c:pt>
                <c:pt idx="9">
                  <c:v>Papudo</c:v>
                </c:pt>
                <c:pt idx="10">
                  <c:v>Petorca</c:v>
                </c:pt>
                <c:pt idx="11">
                  <c:v>Puchuncaví</c:v>
                </c:pt>
                <c:pt idx="12">
                  <c:v>Quillota</c:v>
                </c:pt>
                <c:pt idx="13">
                  <c:v>Quilpué</c:v>
                </c:pt>
                <c:pt idx="14">
                  <c:v>Quintero</c:v>
                </c:pt>
                <c:pt idx="15">
                  <c:v>V- Alemana</c:v>
                </c:pt>
                <c:pt idx="16">
                  <c:v>V. del Mar</c:v>
                </c:pt>
                <c:pt idx="17">
                  <c:v>Zapallar</c:v>
                </c:pt>
              </c:strCache>
            </c:strRef>
          </c:cat>
          <c:val>
            <c:numRef>
              <c:f>Resumen!$R$27:$R$44</c:f>
              <c:numCache>
                <c:formatCode>0.0%</c:formatCode>
                <c:ptCount val="18"/>
                <c:pt idx="0">
                  <c:v>1.0288788221970555</c:v>
                </c:pt>
                <c:pt idx="1">
                  <c:v>1.0686794192210187</c:v>
                </c:pt>
                <c:pt idx="2">
                  <c:v>1.3262665198237886</c:v>
                </c:pt>
                <c:pt idx="3">
                  <c:v>1.1126039667306462</c:v>
                </c:pt>
                <c:pt idx="4">
                  <c:v>0.75928537846732491</c:v>
                </c:pt>
                <c:pt idx="5">
                  <c:v>0.92320877613986974</c:v>
                </c:pt>
                <c:pt idx="6">
                  <c:v>1.073115003808073</c:v>
                </c:pt>
                <c:pt idx="7">
                  <c:v>0.7646443514644351</c:v>
                </c:pt>
                <c:pt idx="8">
                  <c:v>0.88606726149622517</c:v>
                </c:pt>
                <c:pt idx="9">
                  <c:v>1.4545454545454546</c:v>
                </c:pt>
                <c:pt idx="10">
                  <c:v>1.1657894736842105</c:v>
                </c:pt>
                <c:pt idx="11">
                  <c:v>1.0935633709356336</c:v>
                </c:pt>
                <c:pt idx="12">
                  <c:v>0.98901673640167365</c:v>
                </c:pt>
                <c:pt idx="13">
                  <c:v>0.94488250448903111</c:v>
                </c:pt>
                <c:pt idx="14">
                  <c:v>0.85389830508474573</c:v>
                </c:pt>
                <c:pt idx="15">
                  <c:v>0.87221581329310494</c:v>
                </c:pt>
                <c:pt idx="16">
                  <c:v>0.88177300416800253</c:v>
                </c:pt>
                <c:pt idx="17">
                  <c:v>1.1347905282331512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ABD-4F17-BFC4-6CB46A3B624D}"/>
            </c:ext>
          </c:extLst>
        </c:ser>
        <c:ser>
          <c:idx val="2"/>
          <c:order val="2"/>
          <c:tx>
            <c:v>REFUERZO</c:v>
          </c:tx>
          <c:spPr>
            <a:solidFill>
              <a:srgbClr val="00B0F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Resumen!$S$27:$S$44</c:f>
              <c:numCache>
                <c:formatCode>0.0%</c:formatCode>
                <c:ptCount val="18"/>
                <c:pt idx="0">
                  <c:v>0.35503963759909402</c:v>
                </c:pt>
                <c:pt idx="1">
                  <c:v>0.34316662825535837</c:v>
                </c:pt>
                <c:pt idx="2">
                  <c:v>0.45126651982378857</c:v>
                </c:pt>
                <c:pt idx="3">
                  <c:v>0.37939859245041585</c:v>
                </c:pt>
                <c:pt idx="4">
                  <c:v>0.21391631405735778</c:v>
                </c:pt>
                <c:pt idx="5">
                  <c:v>0.30065135413095645</c:v>
                </c:pt>
                <c:pt idx="6">
                  <c:v>0.31023102310231021</c:v>
                </c:pt>
                <c:pt idx="7">
                  <c:v>0.18619246861924685</c:v>
                </c:pt>
                <c:pt idx="8">
                  <c:v>0.2491420727522306</c:v>
                </c:pt>
                <c:pt idx="9">
                  <c:v>0.4</c:v>
                </c:pt>
                <c:pt idx="10">
                  <c:v>0.36578947368421055</c:v>
                </c:pt>
                <c:pt idx="11">
                  <c:v>0.29263437292634376</c:v>
                </c:pt>
                <c:pt idx="12">
                  <c:v>0.28255753138075312</c:v>
                </c:pt>
                <c:pt idx="13">
                  <c:v>0.29143570926692169</c:v>
                </c:pt>
                <c:pt idx="14">
                  <c:v>0.24067796610169492</c:v>
                </c:pt>
                <c:pt idx="15">
                  <c:v>0.26036028041529863</c:v>
                </c:pt>
                <c:pt idx="16">
                  <c:v>0.27192209041359411</c:v>
                </c:pt>
                <c:pt idx="17">
                  <c:v>0.35883424408014569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ABD-4F17-BFC4-6CB46A3B624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79"/>
        <c:overlap val="-12"/>
        <c:axId val="142489856"/>
        <c:axId val="142512512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Resumen!$Q$26</c15:sqref>
                        </c15:formulaRef>
                      </c:ext>
                    </c:extLst>
                    <c:strCache>
                      <c:ptCount val="1"/>
                      <c:pt idx="0">
                        <c:v>PRIMERA  DOSIS*</c:v>
                      </c:pt>
                    </c:strCache>
                  </c:strRef>
                </c:tx>
                <c:spPr>
                  <a:solidFill>
                    <a:schemeClr val="accent4">
                      <a:lumMod val="75000"/>
                    </a:schemeClr>
                  </a:solidFill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Resumen!$P$27:$P$44</c15:sqref>
                        </c15:formulaRef>
                      </c:ext>
                    </c:extLst>
                    <c:strCache>
                      <c:ptCount val="18"/>
                      <c:pt idx="0">
                        <c:v>Cabildo</c:v>
                      </c:pt>
                      <c:pt idx="1">
                        <c:v>Calera</c:v>
                      </c:pt>
                      <c:pt idx="2">
                        <c:v>Concón</c:v>
                      </c:pt>
                      <c:pt idx="3">
                        <c:v>Hijuelas</c:v>
                      </c:pt>
                      <c:pt idx="4">
                        <c:v>La Cruz</c:v>
                      </c:pt>
                      <c:pt idx="5">
                        <c:v>La Ligua</c:v>
                      </c:pt>
                      <c:pt idx="6">
                        <c:v>Limache</c:v>
                      </c:pt>
                      <c:pt idx="7">
                        <c:v>Nogales</c:v>
                      </c:pt>
                      <c:pt idx="8">
                        <c:v>Olmué</c:v>
                      </c:pt>
                      <c:pt idx="9">
                        <c:v>Papudo</c:v>
                      </c:pt>
                      <c:pt idx="10">
                        <c:v>Petorca</c:v>
                      </c:pt>
                      <c:pt idx="11">
                        <c:v>Puchuncaví</c:v>
                      </c:pt>
                      <c:pt idx="12">
                        <c:v>Quillota</c:v>
                      </c:pt>
                      <c:pt idx="13">
                        <c:v>Quilpué</c:v>
                      </c:pt>
                      <c:pt idx="14">
                        <c:v>Quintero</c:v>
                      </c:pt>
                      <c:pt idx="15">
                        <c:v>V- Alemana</c:v>
                      </c:pt>
                      <c:pt idx="16">
                        <c:v>V. del Mar</c:v>
                      </c:pt>
                      <c:pt idx="17">
                        <c:v>Zapallar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Resumen!$Q$27:$Q$44</c15:sqref>
                        </c15:formulaRef>
                      </c:ext>
                    </c:extLst>
                    <c:numCache>
                      <c:formatCode>0.0%</c:formatCode>
                      <c:ptCount val="18"/>
                      <c:pt idx="0">
                        <c:v>1.0481313703284258</c:v>
                      </c:pt>
                      <c:pt idx="1">
                        <c:v>1.0610739801797648</c:v>
                      </c:pt>
                      <c:pt idx="2">
                        <c:v>1.2924008810572687</c:v>
                      </c:pt>
                      <c:pt idx="3">
                        <c:v>1.1330774152271272</c:v>
                      </c:pt>
                      <c:pt idx="4">
                        <c:v>0.79971791255289137</c:v>
                      </c:pt>
                      <c:pt idx="5">
                        <c:v>0.98628728145354816</c:v>
                      </c:pt>
                      <c:pt idx="6">
                        <c:v>1.073115003808073</c:v>
                      </c:pt>
                      <c:pt idx="7">
                        <c:v>0.85983263598326365</c:v>
                      </c:pt>
                      <c:pt idx="8">
                        <c:v>0.96842827728208647</c:v>
                      </c:pt>
                      <c:pt idx="9">
                        <c:v>1.692929292929293</c:v>
                      </c:pt>
                      <c:pt idx="10">
                        <c:v>1.2052631578947368</c:v>
                      </c:pt>
                      <c:pt idx="11">
                        <c:v>1.2030524220305243</c:v>
                      </c:pt>
                      <c:pt idx="12">
                        <c:v>1.0336035564853556</c:v>
                      </c:pt>
                      <c:pt idx="13">
                        <c:v>0.97486142556015298</c:v>
                      </c:pt>
                      <c:pt idx="14">
                        <c:v>0.91728813559322031</c:v>
                      </c:pt>
                      <c:pt idx="15">
                        <c:v>0.90425059898837523</c:v>
                      </c:pt>
                      <c:pt idx="16">
                        <c:v>0.92281179865341456</c:v>
                      </c:pt>
                      <c:pt idx="17">
                        <c:v>1.1876138433515482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0-8ABD-4F17-BFC4-6CB46A3B624D}"/>
                  </c:ext>
                </c:extLst>
              </c15:ser>
            </c15:filteredBarSeries>
            <c15:filteredBarSeries>
              <c15:ser>
                <c:idx val="3"/>
                <c:order val="3"/>
                <c:tx>
                  <c:v>4ª DOSIS</c:v>
                </c:tx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</c:ext>
                  </c:extLst>
                </c:dLbls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Resumen!$T$27:$T$44</c15:sqref>
                        </c15:formulaRef>
                      </c:ext>
                    </c:extLst>
                    <c:numCache>
                      <c:formatCode>0.0%</c:formatCode>
                      <c:ptCount val="18"/>
                      <c:pt idx="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0</c:v>
                      </c:pt>
                      <c:pt idx="4">
                        <c:v>0</c:v>
                      </c:pt>
                      <c:pt idx="5">
                        <c:v>0</c:v>
                      </c:pt>
                      <c:pt idx="6">
                        <c:v>0</c:v>
                      </c:pt>
                      <c:pt idx="7">
                        <c:v>0</c:v>
                      </c:pt>
                      <c:pt idx="8">
                        <c:v>0</c:v>
                      </c:pt>
                      <c:pt idx="9">
                        <c:v>0</c:v>
                      </c:pt>
                      <c:pt idx="10">
                        <c:v>0</c:v>
                      </c:pt>
                      <c:pt idx="11">
                        <c:v>0</c:v>
                      </c:pt>
                      <c:pt idx="12">
                        <c:v>0</c:v>
                      </c:pt>
                      <c:pt idx="13">
                        <c:v>0</c:v>
                      </c:pt>
                      <c:pt idx="14">
                        <c:v>0</c:v>
                      </c:pt>
                      <c:pt idx="15">
                        <c:v>0</c:v>
                      </c:pt>
                      <c:pt idx="16">
                        <c:v>0</c:v>
                      </c:pt>
                      <c:pt idx="17">
                        <c:v>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3-8ABD-4F17-BFC4-6CB46A3B624D}"/>
                  </c:ext>
                </c:extLst>
              </c15:ser>
            </c15:filteredBarSeries>
          </c:ext>
        </c:extLst>
      </c:barChart>
      <c:catAx>
        <c:axId val="14248985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lang="es-ES" sz="1000" b="0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aseline="0">
                    <a:solidFill>
                      <a:srgbClr val="002060"/>
                    </a:solidFill>
                  </a:rPr>
                  <a:t>COMUNAS</a:t>
                </a:r>
              </a:p>
            </c:rich>
          </c:tx>
          <c:layout>
            <c:manualLayout>
              <c:xMode val="edge"/>
              <c:yMode val="edge"/>
              <c:x val="0.90551181102362199"/>
              <c:y val="0.84704630702688655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s-ES" sz="1000" b="0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es-CL"/>
          </a:p>
        </c:txPr>
        <c:crossAx val="142512512"/>
        <c:crosses val="autoZero"/>
        <c:auto val="1"/>
        <c:lblAlgn val="ctr"/>
        <c:lblOffset val="100"/>
        <c:noMultiLvlLbl val="0"/>
      </c:catAx>
      <c:valAx>
        <c:axId val="1425125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lang="es-ES" sz="1000" b="0" i="0" u="none" strike="noStrike" kern="1200" baseline="0">
                    <a:solidFill>
                      <a:schemeClr val="tx2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aseline="0">
                    <a:solidFill>
                      <a:schemeClr val="tx2">
                        <a:lumMod val="50000"/>
                      </a:schemeClr>
                    </a:solidFill>
                  </a:rPr>
                  <a:t>COBERTURA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0.0%" sourceLinked="1"/>
        <c:majorTickMark val="out"/>
        <c:minorTickMark val="none"/>
        <c:tickLblPos val="nextTo"/>
        <c:spPr>
          <a:noFill/>
          <a:ln>
            <a:solidFill>
              <a:sysClr val="windowText" lastClr="00000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s-ES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142489856"/>
        <c:crosses val="autoZero"/>
        <c:crossBetween val="between"/>
      </c:valAx>
      <c:spPr>
        <a:solidFill>
          <a:schemeClr val="accent3">
            <a:lumMod val="20000"/>
            <a:lumOff val="80000"/>
          </a:schemeClr>
        </a:solidFill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</c:legendEntry>
      <c:layout>
        <c:manualLayout>
          <c:xMode val="edge"/>
          <c:yMode val="edge"/>
          <c:x val="0.30295874731830191"/>
          <c:y val="0.85608462209862601"/>
          <c:w val="0.50625027427127167"/>
          <c:h val="6.844457875811862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s-ES" sz="1100" b="1" i="0" u="none" strike="noStrike" kern="1200" baseline="0">
              <a:solidFill>
                <a:schemeClr val="accent5">
                  <a:lumMod val="7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CL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es-ES" sz="1400" b="1" i="0" u="none" strike="noStrike" kern="1200" spc="0" baseline="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L" b="1">
                <a:solidFill>
                  <a:schemeClr val="accent5">
                    <a:lumMod val="75000"/>
                  </a:schemeClr>
                </a:solidFill>
              </a:rPr>
              <a:t>COBERTURA CAMPAÑA SARS-COV-2 AÑO 2021 POBLACION 06 A 11 AÑOS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8.2593498718280756E-2"/>
          <c:y val="0.10108857601585033"/>
          <c:w val="0.90185330227146843"/>
          <c:h val="0.563784955231121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Resumen!$Q$48</c:f>
              <c:strCache>
                <c:ptCount val="1"/>
                <c:pt idx="0">
                  <c:v>AVANCE*</c:v>
                </c:pt>
              </c:strCache>
            </c:strRef>
          </c:tx>
          <c:spPr>
            <a:solidFill>
              <a:schemeClr val="accent2">
                <a:lumMod val="5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Resumen!$P$49:$P$66</c:f>
              <c:strCache>
                <c:ptCount val="18"/>
                <c:pt idx="0">
                  <c:v>Cabildo</c:v>
                </c:pt>
                <c:pt idx="1">
                  <c:v>Calera</c:v>
                </c:pt>
                <c:pt idx="2">
                  <c:v>Concón</c:v>
                </c:pt>
                <c:pt idx="3">
                  <c:v>Hijuelas</c:v>
                </c:pt>
                <c:pt idx="4">
                  <c:v>La Cruz</c:v>
                </c:pt>
                <c:pt idx="5">
                  <c:v>La Ligua</c:v>
                </c:pt>
                <c:pt idx="6">
                  <c:v>Limache</c:v>
                </c:pt>
                <c:pt idx="7">
                  <c:v>Nogales</c:v>
                </c:pt>
                <c:pt idx="8">
                  <c:v>Olmué</c:v>
                </c:pt>
                <c:pt idx="9">
                  <c:v>Papudo</c:v>
                </c:pt>
                <c:pt idx="10">
                  <c:v>Petorca</c:v>
                </c:pt>
                <c:pt idx="11">
                  <c:v>Puchuncaví</c:v>
                </c:pt>
                <c:pt idx="12">
                  <c:v>Quillota</c:v>
                </c:pt>
                <c:pt idx="13">
                  <c:v>Quilpué</c:v>
                </c:pt>
                <c:pt idx="14">
                  <c:v>Quintero</c:v>
                </c:pt>
                <c:pt idx="15">
                  <c:v>V- Alemana</c:v>
                </c:pt>
                <c:pt idx="16">
                  <c:v>V. del Mar</c:v>
                </c:pt>
                <c:pt idx="17">
                  <c:v>Zapallar</c:v>
                </c:pt>
              </c:strCache>
            </c:strRef>
          </c:cat>
          <c:val>
            <c:numRef>
              <c:f>Resumen!$Q$49:$Q$66</c:f>
              <c:numCache>
                <c:formatCode>0.0%</c:formatCode>
                <c:ptCount val="18"/>
                <c:pt idx="0">
                  <c:v>0.8982960596379127</c:v>
                </c:pt>
                <c:pt idx="1">
                  <c:v>0.95199115044247784</c:v>
                </c:pt>
                <c:pt idx="2">
                  <c:v>1.176423200859291</c:v>
                </c:pt>
                <c:pt idx="3">
                  <c:v>1.0215650030807146</c:v>
                </c:pt>
                <c:pt idx="4">
                  <c:v>0.73375527426160336</c:v>
                </c:pt>
                <c:pt idx="5">
                  <c:v>0.96963761018609207</c:v>
                </c:pt>
                <c:pt idx="6">
                  <c:v>0.98009114895658433</c:v>
                </c:pt>
                <c:pt idx="7">
                  <c:v>0.7386421643695763</c:v>
                </c:pt>
                <c:pt idx="8">
                  <c:v>0.81280110116999316</c:v>
                </c:pt>
                <c:pt idx="9">
                  <c:v>1.3698030634573304</c:v>
                </c:pt>
                <c:pt idx="10">
                  <c:v>0.95390070921985815</c:v>
                </c:pt>
                <c:pt idx="11">
                  <c:v>1.009557945041816</c:v>
                </c:pt>
                <c:pt idx="12">
                  <c:v>0.96409425258695924</c:v>
                </c:pt>
                <c:pt idx="13">
                  <c:v>0.8964743589743589</c:v>
                </c:pt>
                <c:pt idx="14">
                  <c:v>0.78260869565217395</c:v>
                </c:pt>
                <c:pt idx="15">
                  <c:v>0.84130035829764926</c:v>
                </c:pt>
                <c:pt idx="16">
                  <c:v>0.90847981295144253</c:v>
                </c:pt>
                <c:pt idx="17">
                  <c:v>1.2628865979381443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33A-42A1-99F2-DD3309EFBB4D}"/>
            </c:ext>
          </c:extLst>
        </c:ser>
        <c:ser>
          <c:idx val="1"/>
          <c:order val="1"/>
          <c:tx>
            <c:strRef>
              <c:f>Resumen!$R$48</c:f>
              <c:strCache>
                <c:ptCount val="1"/>
                <c:pt idx="0">
                  <c:v>COBERTURA*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Resumen!$P$49:$P$66</c:f>
              <c:strCache>
                <c:ptCount val="18"/>
                <c:pt idx="0">
                  <c:v>Cabildo</c:v>
                </c:pt>
                <c:pt idx="1">
                  <c:v>Calera</c:v>
                </c:pt>
                <c:pt idx="2">
                  <c:v>Concón</c:v>
                </c:pt>
                <c:pt idx="3">
                  <c:v>Hijuelas</c:v>
                </c:pt>
                <c:pt idx="4">
                  <c:v>La Cruz</c:v>
                </c:pt>
                <c:pt idx="5">
                  <c:v>La Ligua</c:v>
                </c:pt>
                <c:pt idx="6">
                  <c:v>Limache</c:v>
                </c:pt>
                <c:pt idx="7">
                  <c:v>Nogales</c:v>
                </c:pt>
                <c:pt idx="8">
                  <c:v>Olmué</c:v>
                </c:pt>
                <c:pt idx="9">
                  <c:v>Papudo</c:v>
                </c:pt>
                <c:pt idx="10">
                  <c:v>Petorca</c:v>
                </c:pt>
                <c:pt idx="11">
                  <c:v>Puchuncaví</c:v>
                </c:pt>
                <c:pt idx="12">
                  <c:v>Quillota</c:v>
                </c:pt>
                <c:pt idx="13">
                  <c:v>Quilpué</c:v>
                </c:pt>
                <c:pt idx="14">
                  <c:v>Quintero</c:v>
                </c:pt>
                <c:pt idx="15">
                  <c:v>V- Alemana</c:v>
                </c:pt>
                <c:pt idx="16">
                  <c:v>V. del Mar</c:v>
                </c:pt>
                <c:pt idx="17">
                  <c:v>Zapallar</c:v>
                </c:pt>
              </c:strCache>
            </c:strRef>
          </c:cat>
          <c:val>
            <c:numRef>
              <c:f>Resumen!$R$49:$R$66</c:f>
              <c:numCache>
                <c:formatCode>0.0%</c:formatCode>
                <c:ptCount val="18"/>
                <c:pt idx="0">
                  <c:v>0.85889243876464327</c:v>
                </c:pt>
                <c:pt idx="1">
                  <c:v>0.875</c:v>
                </c:pt>
                <c:pt idx="2">
                  <c:v>1.1044575725026853</c:v>
                </c:pt>
                <c:pt idx="3">
                  <c:v>0.94331484904497842</c:v>
                </c:pt>
                <c:pt idx="4">
                  <c:v>0.7388185654008439</c:v>
                </c:pt>
                <c:pt idx="5">
                  <c:v>0.89160953313744695</c:v>
                </c:pt>
                <c:pt idx="6">
                  <c:v>0.92612137203166223</c:v>
                </c:pt>
                <c:pt idx="7">
                  <c:v>0.58141909137314962</c:v>
                </c:pt>
                <c:pt idx="8">
                  <c:v>0.69580178940123882</c:v>
                </c:pt>
                <c:pt idx="9">
                  <c:v>1.2231947483588621</c:v>
                </c:pt>
                <c:pt idx="10">
                  <c:v>0.90307328605200943</c:v>
                </c:pt>
                <c:pt idx="11">
                  <c:v>0.86738351254480284</c:v>
                </c:pt>
                <c:pt idx="12">
                  <c:v>0.83281386360802889</c:v>
                </c:pt>
                <c:pt idx="13">
                  <c:v>0.83189102564102557</c:v>
                </c:pt>
                <c:pt idx="14">
                  <c:v>0.69729907773386035</c:v>
                </c:pt>
                <c:pt idx="15">
                  <c:v>0.72839290395875211</c:v>
                </c:pt>
                <c:pt idx="16">
                  <c:v>0.8278151225418563</c:v>
                </c:pt>
                <c:pt idx="17">
                  <c:v>1.1237113402061856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33A-42A1-99F2-DD3309EFBB4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79"/>
        <c:overlap val="-12"/>
        <c:axId val="142554240"/>
        <c:axId val="142556160"/>
        <c:extLst>
          <c:ext xmlns:c15="http://schemas.microsoft.com/office/drawing/2012/chart" uri="{02D57815-91ED-43cb-92C2-25804820EDAC}">
            <c15:filteredBarSeries>
              <c15:ser>
                <c:idx val="2"/>
                <c:order val="2"/>
                <c:tx>
                  <c:v>REFUERZO</c:v>
                </c:tx>
                <c:spPr>
                  <a:solidFill>
                    <a:schemeClr val="accent5">
                      <a:lumMod val="40000"/>
                      <a:lumOff val="60000"/>
                    </a:schemeClr>
                  </a:solidFill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Resumen!$P$49:$P$66</c15:sqref>
                        </c15:formulaRef>
                      </c:ext>
                    </c:extLst>
                    <c:strCache>
                      <c:ptCount val="18"/>
                      <c:pt idx="0">
                        <c:v>Cabildo</c:v>
                      </c:pt>
                      <c:pt idx="1">
                        <c:v>Calera</c:v>
                      </c:pt>
                      <c:pt idx="2">
                        <c:v>Concón</c:v>
                      </c:pt>
                      <c:pt idx="3">
                        <c:v>Hijuelas</c:v>
                      </c:pt>
                      <c:pt idx="4">
                        <c:v>La Cruz</c:v>
                      </c:pt>
                      <c:pt idx="5">
                        <c:v>La Ligua</c:v>
                      </c:pt>
                      <c:pt idx="6">
                        <c:v>Limache</c:v>
                      </c:pt>
                      <c:pt idx="7">
                        <c:v>Nogales</c:v>
                      </c:pt>
                      <c:pt idx="8">
                        <c:v>Olmué</c:v>
                      </c:pt>
                      <c:pt idx="9">
                        <c:v>Papudo</c:v>
                      </c:pt>
                      <c:pt idx="10">
                        <c:v>Petorca</c:v>
                      </c:pt>
                      <c:pt idx="11">
                        <c:v>Puchuncaví</c:v>
                      </c:pt>
                      <c:pt idx="12">
                        <c:v>Quillota</c:v>
                      </c:pt>
                      <c:pt idx="13">
                        <c:v>Quilpué</c:v>
                      </c:pt>
                      <c:pt idx="14">
                        <c:v>Quintero</c:v>
                      </c:pt>
                      <c:pt idx="15">
                        <c:v>V- Alemana</c:v>
                      </c:pt>
                      <c:pt idx="16">
                        <c:v>V. del Mar</c:v>
                      </c:pt>
                      <c:pt idx="17">
                        <c:v>Zapallar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Resumen!$S$49:$S$66</c15:sqref>
                        </c15:formulaRef>
                      </c:ext>
                    </c:extLst>
                    <c:numCache>
                      <c:formatCode>0.0%</c:formatCode>
                      <c:ptCount val="18"/>
                      <c:pt idx="0">
                        <c:v>0</c:v>
                      </c:pt>
                      <c:pt idx="1">
                        <c:v>2.2123893805309734E-4</c:v>
                      </c:pt>
                      <c:pt idx="2">
                        <c:v>0</c:v>
                      </c:pt>
                      <c:pt idx="3">
                        <c:v>0</c:v>
                      </c:pt>
                      <c:pt idx="4">
                        <c:v>0</c:v>
                      </c:pt>
                      <c:pt idx="5">
                        <c:v>0</c:v>
                      </c:pt>
                      <c:pt idx="6">
                        <c:v>0</c:v>
                      </c:pt>
                      <c:pt idx="7">
                        <c:v>0</c:v>
                      </c:pt>
                      <c:pt idx="8">
                        <c:v>0</c:v>
                      </c:pt>
                      <c:pt idx="9">
                        <c:v>2.1881838074398249E-3</c:v>
                      </c:pt>
                      <c:pt idx="10">
                        <c:v>0</c:v>
                      </c:pt>
                      <c:pt idx="11">
                        <c:v>0</c:v>
                      </c:pt>
                      <c:pt idx="12">
                        <c:v>0</c:v>
                      </c:pt>
                      <c:pt idx="13">
                        <c:v>0</c:v>
                      </c:pt>
                      <c:pt idx="14">
                        <c:v>0</c:v>
                      </c:pt>
                      <c:pt idx="15">
                        <c:v>0</c:v>
                      </c:pt>
                      <c:pt idx="16">
                        <c:v>0</c:v>
                      </c:pt>
                      <c:pt idx="17">
                        <c:v>0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2-C33A-42A1-99F2-DD3309EFBB4D}"/>
                  </c:ext>
                </c:extLst>
              </c15:ser>
            </c15:filteredBarSeries>
            <c15:filteredBarSeries>
              <c15:ser>
                <c:idx val="3"/>
                <c:order val="3"/>
                <c:tx>
                  <c:v>4ª DOSIS</c:v>
                </c:tx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</c:ext>
                  </c:extLst>
                </c:dLbls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Resumen!$T$49:$T$66</c15:sqref>
                        </c15:formulaRef>
                      </c:ext>
                    </c:extLst>
                    <c:numCache>
                      <c:formatCode>0.0%</c:formatCode>
                      <c:ptCount val="18"/>
                      <c:pt idx="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0</c:v>
                      </c:pt>
                      <c:pt idx="4">
                        <c:v>0</c:v>
                      </c:pt>
                      <c:pt idx="5">
                        <c:v>0</c:v>
                      </c:pt>
                      <c:pt idx="6">
                        <c:v>0</c:v>
                      </c:pt>
                      <c:pt idx="7">
                        <c:v>0</c:v>
                      </c:pt>
                      <c:pt idx="8">
                        <c:v>0</c:v>
                      </c:pt>
                      <c:pt idx="9">
                        <c:v>0</c:v>
                      </c:pt>
                      <c:pt idx="10">
                        <c:v>0</c:v>
                      </c:pt>
                      <c:pt idx="11">
                        <c:v>0</c:v>
                      </c:pt>
                      <c:pt idx="12">
                        <c:v>0</c:v>
                      </c:pt>
                      <c:pt idx="13">
                        <c:v>0</c:v>
                      </c:pt>
                      <c:pt idx="14">
                        <c:v>0</c:v>
                      </c:pt>
                      <c:pt idx="15">
                        <c:v>0</c:v>
                      </c:pt>
                      <c:pt idx="16">
                        <c:v>0</c:v>
                      </c:pt>
                      <c:pt idx="17">
                        <c:v>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3-C33A-42A1-99F2-DD3309EFBB4D}"/>
                  </c:ext>
                </c:extLst>
              </c15:ser>
            </c15:filteredBarSeries>
          </c:ext>
        </c:extLst>
      </c:barChart>
      <c:catAx>
        <c:axId val="14255424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lang="es-ES" sz="1000" b="0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aseline="0">
                    <a:solidFill>
                      <a:srgbClr val="002060"/>
                    </a:solidFill>
                  </a:rPr>
                  <a:t>COMUNAS</a:t>
                </a:r>
              </a:p>
            </c:rich>
          </c:tx>
          <c:layout>
            <c:manualLayout>
              <c:xMode val="edge"/>
              <c:yMode val="edge"/>
              <c:x val="0.90551181102362199"/>
              <c:y val="0.84704630702688655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s-ES" sz="1000" b="0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es-CL"/>
          </a:p>
        </c:txPr>
        <c:crossAx val="142556160"/>
        <c:crosses val="autoZero"/>
        <c:auto val="1"/>
        <c:lblAlgn val="ctr"/>
        <c:lblOffset val="100"/>
        <c:noMultiLvlLbl val="0"/>
      </c:catAx>
      <c:valAx>
        <c:axId val="1425561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lang="es-ES" sz="1000" b="0" i="0" u="none" strike="noStrike" kern="1200" baseline="0">
                    <a:solidFill>
                      <a:schemeClr val="tx2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aseline="0">
                    <a:solidFill>
                      <a:schemeClr val="tx2">
                        <a:lumMod val="50000"/>
                      </a:schemeClr>
                    </a:solidFill>
                  </a:rPr>
                  <a:t>COBERTURA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0.0%" sourceLinked="1"/>
        <c:majorTickMark val="out"/>
        <c:minorTickMark val="none"/>
        <c:tickLblPos val="nextTo"/>
        <c:spPr>
          <a:noFill/>
          <a:ln>
            <a:solidFill>
              <a:sysClr val="windowText" lastClr="00000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s-ES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142554240"/>
        <c:crosses val="autoZero"/>
        <c:crossBetween val="between"/>
      </c:valAx>
      <c:spPr>
        <a:solidFill>
          <a:schemeClr val="accent3">
            <a:lumMod val="20000"/>
            <a:lumOff val="80000"/>
          </a:schemeClr>
        </a:solidFill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</c:legendEntry>
      <c:layout>
        <c:manualLayout>
          <c:xMode val="edge"/>
          <c:yMode val="edge"/>
          <c:x val="0.30295874731830191"/>
          <c:y val="0.85608462209862601"/>
          <c:w val="0.50625027427127167"/>
          <c:h val="6.844459787489515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s-ES" sz="1100" b="1" i="0" u="none" strike="noStrike" kern="1200" baseline="0">
              <a:solidFill>
                <a:schemeClr val="accent5">
                  <a:lumMod val="7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CL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55A2684-DFA5-44FE-8A48-B8B2FB2233F3}" type="doc">
      <dgm:prSet loTypeId="urn:microsoft.com/office/officeart/2005/8/layout/hList6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CL"/>
        </a:p>
      </dgm:t>
    </dgm:pt>
    <dgm:pt modelId="{C085D06F-6B6F-409B-95BD-7D8794E134A9}">
      <dgm:prSet phldrT="[Texto]"/>
      <dgm:spPr/>
      <dgm:t>
        <a:bodyPr/>
        <a:lstStyle/>
        <a:p>
          <a:r>
            <a:rPr lang="es-CL" dirty="0"/>
            <a:t>Entrega de alimentos y fármacos a domicilio</a:t>
          </a:r>
        </a:p>
      </dgm:t>
    </dgm:pt>
    <dgm:pt modelId="{BAC3EFD0-0961-4E27-B126-34DF999B5E7C}" type="parTrans" cxnId="{9939A1BF-383F-4C1A-8C4D-723C62807EF8}">
      <dgm:prSet/>
      <dgm:spPr/>
      <dgm:t>
        <a:bodyPr/>
        <a:lstStyle/>
        <a:p>
          <a:endParaRPr lang="es-CL"/>
        </a:p>
      </dgm:t>
    </dgm:pt>
    <dgm:pt modelId="{051C7010-FB3C-4061-8A73-7EFB89043410}" type="sibTrans" cxnId="{9939A1BF-383F-4C1A-8C4D-723C62807EF8}">
      <dgm:prSet/>
      <dgm:spPr/>
      <dgm:t>
        <a:bodyPr/>
        <a:lstStyle/>
        <a:p>
          <a:endParaRPr lang="es-CL"/>
        </a:p>
      </dgm:t>
    </dgm:pt>
    <dgm:pt modelId="{8EC6DE93-22EF-4588-B765-8278E1A0C3F4}">
      <dgm:prSet phldrT="[Texto]"/>
      <dgm:spPr/>
      <dgm:t>
        <a:bodyPr/>
        <a:lstStyle/>
        <a:p>
          <a:r>
            <a:rPr lang="es-CL" dirty="0"/>
            <a:t>Refuerzo de horas médicas en los centros de salud</a:t>
          </a:r>
        </a:p>
      </dgm:t>
    </dgm:pt>
    <dgm:pt modelId="{81F6C5E5-4799-4B29-A394-D657C50DEC5B}" type="parTrans" cxnId="{163E720A-8EF7-404C-8BE7-07A7810738F5}">
      <dgm:prSet/>
      <dgm:spPr/>
      <dgm:t>
        <a:bodyPr/>
        <a:lstStyle/>
        <a:p>
          <a:endParaRPr lang="es-CL"/>
        </a:p>
      </dgm:t>
    </dgm:pt>
    <dgm:pt modelId="{4B0CC2CD-96A5-4167-8BEC-D8CE295E853C}" type="sibTrans" cxnId="{163E720A-8EF7-404C-8BE7-07A7810738F5}">
      <dgm:prSet/>
      <dgm:spPr/>
      <dgm:t>
        <a:bodyPr/>
        <a:lstStyle/>
        <a:p>
          <a:endParaRPr lang="es-CL"/>
        </a:p>
      </dgm:t>
    </dgm:pt>
    <dgm:pt modelId="{A6455E46-F887-4FFD-82AF-51D2A68EBC0B}">
      <dgm:prSet phldrT="[Texto]"/>
      <dgm:spPr/>
      <dgm:t>
        <a:bodyPr/>
        <a:lstStyle/>
        <a:p>
          <a:r>
            <a:rPr lang="es-CL" dirty="0"/>
            <a:t>Toma de test de antígeno</a:t>
          </a:r>
        </a:p>
      </dgm:t>
    </dgm:pt>
    <dgm:pt modelId="{58EC931C-D0A0-4609-A893-A92E148DF36B}" type="parTrans" cxnId="{59CE47EC-8C0A-433D-AEC0-CD4915044C6A}">
      <dgm:prSet/>
      <dgm:spPr/>
      <dgm:t>
        <a:bodyPr/>
        <a:lstStyle/>
        <a:p>
          <a:endParaRPr lang="es-CL"/>
        </a:p>
      </dgm:t>
    </dgm:pt>
    <dgm:pt modelId="{D4398BF2-58D7-4452-B3F8-9F5F3D059361}" type="sibTrans" cxnId="{59CE47EC-8C0A-433D-AEC0-CD4915044C6A}">
      <dgm:prSet/>
      <dgm:spPr/>
      <dgm:t>
        <a:bodyPr/>
        <a:lstStyle/>
        <a:p>
          <a:endParaRPr lang="es-CL"/>
        </a:p>
      </dgm:t>
    </dgm:pt>
    <dgm:pt modelId="{7311CDB4-5130-40FC-BEF2-CEC84B35DD79}">
      <dgm:prSet phldrT="[Texto]"/>
      <dgm:spPr/>
      <dgm:t>
        <a:bodyPr/>
        <a:lstStyle/>
        <a:p>
          <a:r>
            <a:rPr lang="es-CL"/>
            <a:t>UOP</a:t>
          </a:r>
          <a:endParaRPr lang="es-CL" dirty="0"/>
        </a:p>
      </dgm:t>
    </dgm:pt>
    <dgm:pt modelId="{2D4B7B0D-8F3D-485B-9012-EBA318DD15FA}" type="parTrans" cxnId="{41E302FF-E362-4FC0-A41F-E3DCA9D4BB12}">
      <dgm:prSet/>
      <dgm:spPr/>
      <dgm:t>
        <a:bodyPr/>
        <a:lstStyle/>
        <a:p>
          <a:endParaRPr lang="es-CL"/>
        </a:p>
      </dgm:t>
    </dgm:pt>
    <dgm:pt modelId="{F2E2D8DE-A766-4783-977A-751E69F5C3E8}" type="sibTrans" cxnId="{41E302FF-E362-4FC0-A41F-E3DCA9D4BB12}">
      <dgm:prSet/>
      <dgm:spPr/>
      <dgm:t>
        <a:bodyPr/>
        <a:lstStyle/>
        <a:p>
          <a:endParaRPr lang="es-CL"/>
        </a:p>
      </dgm:t>
    </dgm:pt>
    <dgm:pt modelId="{F97D7E42-3638-4E05-A633-60EA714C429D}">
      <dgm:prSet/>
      <dgm:spPr/>
      <dgm:t>
        <a:bodyPr/>
        <a:lstStyle/>
        <a:p>
          <a:r>
            <a:rPr lang="es-CL" dirty="0"/>
            <a:t>Rehabilitación</a:t>
          </a:r>
        </a:p>
      </dgm:t>
    </dgm:pt>
    <dgm:pt modelId="{854B3AC1-4725-4811-ADB0-3A6CB5A45D29}" type="parTrans" cxnId="{29E11262-FF9F-489C-80D1-B617447C74E5}">
      <dgm:prSet/>
      <dgm:spPr/>
      <dgm:t>
        <a:bodyPr/>
        <a:lstStyle/>
        <a:p>
          <a:endParaRPr lang="es-CL"/>
        </a:p>
      </dgm:t>
    </dgm:pt>
    <dgm:pt modelId="{E23BFCAD-ECB9-409A-9785-9AC8781CF66F}" type="sibTrans" cxnId="{29E11262-FF9F-489C-80D1-B617447C74E5}">
      <dgm:prSet/>
      <dgm:spPr/>
      <dgm:t>
        <a:bodyPr/>
        <a:lstStyle/>
        <a:p>
          <a:endParaRPr lang="es-CL"/>
        </a:p>
      </dgm:t>
    </dgm:pt>
    <dgm:pt modelId="{C15079BC-08ED-45C1-A15E-72B6562C3540}" type="pres">
      <dgm:prSet presAssocID="{255A2684-DFA5-44FE-8A48-B8B2FB2233F3}" presName="Name0" presStyleCnt="0">
        <dgm:presLayoutVars>
          <dgm:dir/>
          <dgm:resizeHandles val="exact"/>
        </dgm:presLayoutVars>
      </dgm:prSet>
      <dgm:spPr/>
    </dgm:pt>
    <dgm:pt modelId="{FE6EC570-03E7-4C87-A4F1-8FD76C6BCE41}" type="pres">
      <dgm:prSet presAssocID="{C085D06F-6B6F-409B-95BD-7D8794E134A9}" presName="node" presStyleLbl="node1" presStyleIdx="0" presStyleCnt="5">
        <dgm:presLayoutVars>
          <dgm:bulletEnabled val="1"/>
        </dgm:presLayoutVars>
      </dgm:prSet>
      <dgm:spPr/>
    </dgm:pt>
    <dgm:pt modelId="{590541A9-3A13-40A9-94E0-D189023D4BD8}" type="pres">
      <dgm:prSet presAssocID="{051C7010-FB3C-4061-8A73-7EFB89043410}" presName="sibTrans" presStyleCnt="0"/>
      <dgm:spPr/>
    </dgm:pt>
    <dgm:pt modelId="{E32F0637-CEF7-4021-A803-EE2D57BA1DBE}" type="pres">
      <dgm:prSet presAssocID="{8EC6DE93-22EF-4588-B765-8278E1A0C3F4}" presName="node" presStyleLbl="node1" presStyleIdx="1" presStyleCnt="5">
        <dgm:presLayoutVars>
          <dgm:bulletEnabled val="1"/>
        </dgm:presLayoutVars>
      </dgm:prSet>
      <dgm:spPr/>
    </dgm:pt>
    <dgm:pt modelId="{5BDD31FA-E342-4F3D-918A-4994C67F5BCD}" type="pres">
      <dgm:prSet presAssocID="{4B0CC2CD-96A5-4167-8BEC-D8CE295E853C}" presName="sibTrans" presStyleCnt="0"/>
      <dgm:spPr/>
    </dgm:pt>
    <dgm:pt modelId="{898890DB-3424-417A-9875-70C5935362F2}" type="pres">
      <dgm:prSet presAssocID="{A6455E46-F887-4FFD-82AF-51D2A68EBC0B}" presName="node" presStyleLbl="node1" presStyleIdx="2" presStyleCnt="5">
        <dgm:presLayoutVars>
          <dgm:bulletEnabled val="1"/>
        </dgm:presLayoutVars>
      </dgm:prSet>
      <dgm:spPr/>
    </dgm:pt>
    <dgm:pt modelId="{E021CA8C-7DC2-40D6-BED2-729EA627F751}" type="pres">
      <dgm:prSet presAssocID="{D4398BF2-58D7-4452-B3F8-9F5F3D059361}" presName="sibTrans" presStyleCnt="0"/>
      <dgm:spPr/>
    </dgm:pt>
    <dgm:pt modelId="{B813CB15-8263-4E44-9920-E5368DD911E0}" type="pres">
      <dgm:prSet presAssocID="{F97D7E42-3638-4E05-A633-60EA714C429D}" presName="node" presStyleLbl="node1" presStyleIdx="3" presStyleCnt="5">
        <dgm:presLayoutVars>
          <dgm:bulletEnabled val="1"/>
        </dgm:presLayoutVars>
      </dgm:prSet>
      <dgm:spPr/>
    </dgm:pt>
    <dgm:pt modelId="{E3C6999E-66F5-4633-90FD-8A885D0D7BEC}" type="pres">
      <dgm:prSet presAssocID="{E23BFCAD-ECB9-409A-9785-9AC8781CF66F}" presName="sibTrans" presStyleCnt="0"/>
      <dgm:spPr/>
    </dgm:pt>
    <dgm:pt modelId="{F979EEDA-40F0-4DF8-AB50-DDC9C65E7152}" type="pres">
      <dgm:prSet presAssocID="{7311CDB4-5130-40FC-BEF2-CEC84B35DD79}" presName="node" presStyleLbl="node1" presStyleIdx="4" presStyleCnt="5">
        <dgm:presLayoutVars>
          <dgm:bulletEnabled val="1"/>
        </dgm:presLayoutVars>
      </dgm:prSet>
      <dgm:spPr/>
    </dgm:pt>
  </dgm:ptLst>
  <dgm:cxnLst>
    <dgm:cxn modelId="{163E720A-8EF7-404C-8BE7-07A7810738F5}" srcId="{255A2684-DFA5-44FE-8A48-B8B2FB2233F3}" destId="{8EC6DE93-22EF-4588-B765-8278E1A0C3F4}" srcOrd="1" destOrd="0" parTransId="{81F6C5E5-4799-4B29-A394-D657C50DEC5B}" sibTransId="{4B0CC2CD-96A5-4167-8BEC-D8CE295E853C}"/>
    <dgm:cxn modelId="{6E2F9B1E-6D24-487B-81DF-ED748EA2E341}" type="presOf" srcId="{8EC6DE93-22EF-4588-B765-8278E1A0C3F4}" destId="{E32F0637-CEF7-4021-A803-EE2D57BA1DBE}" srcOrd="0" destOrd="0" presId="urn:microsoft.com/office/officeart/2005/8/layout/hList6"/>
    <dgm:cxn modelId="{B9D79838-5CC4-4E1E-AD85-E9F9B56C2A45}" type="presOf" srcId="{A6455E46-F887-4FFD-82AF-51D2A68EBC0B}" destId="{898890DB-3424-417A-9875-70C5935362F2}" srcOrd="0" destOrd="0" presId="urn:microsoft.com/office/officeart/2005/8/layout/hList6"/>
    <dgm:cxn modelId="{5C3D083B-87FD-47BB-8A87-9F8B9A47E00A}" type="presOf" srcId="{F97D7E42-3638-4E05-A633-60EA714C429D}" destId="{B813CB15-8263-4E44-9920-E5368DD911E0}" srcOrd="0" destOrd="0" presId="urn:microsoft.com/office/officeart/2005/8/layout/hList6"/>
    <dgm:cxn modelId="{29E11262-FF9F-489C-80D1-B617447C74E5}" srcId="{255A2684-DFA5-44FE-8A48-B8B2FB2233F3}" destId="{F97D7E42-3638-4E05-A633-60EA714C429D}" srcOrd="3" destOrd="0" parTransId="{854B3AC1-4725-4811-ADB0-3A6CB5A45D29}" sibTransId="{E23BFCAD-ECB9-409A-9785-9AC8781CF66F}"/>
    <dgm:cxn modelId="{9939A1BF-383F-4C1A-8C4D-723C62807EF8}" srcId="{255A2684-DFA5-44FE-8A48-B8B2FB2233F3}" destId="{C085D06F-6B6F-409B-95BD-7D8794E134A9}" srcOrd="0" destOrd="0" parTransId="{BAC3EFD0-0961-4E27-B126-34DF999B5E7C}" sibTransId="{051C7010-FB3C-4061-8A73-7EFB89043410}"/>
    <dgm:cxn modelId="{2D78EED5-CF6A-487E-8AC3-ABB95C6332D4}" type="presOf" srcId="{255A2684-DFA5-44FE-8A48-B8B2FB2233F3}" destId="{C15079BC-08ED-45C1-A15E-72B6562C3540}" srcOrd="0" destOrd="0" presId="urn:microsoft.com/office/officeart/2005/8/layout/hList6"/>
    <dgm:cxn modelId="{59CE47EC-8C0A-433D-AEC0-CD4915044C6A}" srcId="{255A2684-DFA5-44FE-8A48-B8B2FB2233F3}" destId="{A6455E46-F887-4FFD-82AF-51D2A68EBC0B}" srcOrd="2" destOrd="0" parTransId="{58EC931C-D0A0-4609-A893-A92E148DF36B}" sibTransId="{D4398BF2-58D7-4452-B3F8-9F5F3D059361}"/>
    <dgm:cxn modelId="{BCB463FC-13A2-4C7B-865E-AD1EE6C27754}" type="presOf" srcId="{7311CDB4-5130-40FC-BEF2-CEC84B35DD79}" destId="{F979EEDA-40F0-4DF8-AB50-DDC9C65E7152}" srcOrd="0" destOrd="0" presId="urn:microsoft.com/office/officeart/2005/8/layout/hList6"/>
    <dgm:cxn modelId="{41E302FF-E362-4FC0-A41F-E3DCA9D4BB12}" srcId="{255A2684-DFA5-44FE-8A48-B8B2FB2233F3}" destId="{7311CDB4-5130-40FC-BEF2-CEC84B35DD79}" srcOrd="4" destOrd="0" parTransId="{2D4B7B0D-8F3D-485B-9012-EBA318DD15FA}" sibTransId="{F2E2D8DE-A766-4783-977A-751E69F5C3E8}"/>
    <dgm:cxn modelId="{F5A8D9FF-ADA4-4989-83E6-D635863B4DE7}" type="presOf" srcId="{C085D06F-6B6F-409B-95BD-7D8794E134A9}" destId="{FE6EC570-03E7-4C87-A4F1-8FD76C6BCE41}" srcOrd="0" destOrd="0" presId="urn:microsoft.com/office/officeart/2005/8/layout/hList6"/>
    <dgm:cxn modelId="{D6AC4D55-6F55-46D8-A28D-ABDEFDA8461A}" type="presParOf" srcId="{C15079BC-08ED-45C1-A15E-72B6562C3540}" destId="{FE6EC570-03E7-4C87-A4F1-8FD76C6BCE41}" srcOrd="0" destOrd="0" presId="urn:microsoft.com/office/officeart/2005/8/layout/hList6"/>
    <dgm:cxn modelId="{63461C35-B4C2-4845-9A5A-9055C01D8AE9}" type="presParOf" srcId="{C15079BC-08ED-45C1-A15E-72B6562C3540}" destId="{590541A9-3A13-40A9-94E0-D189023D4BD8}" srcOrd="1" destOrd="0" presId="urn:microsoft.com/office/officeart/2005/8/layout/hList6"/>
    <dgm:cxn modelId="{0D77E515-E35A-4C7D-B6FF-F0E19544B56C}" type="presParOf" srcId="{C15079BC-08ED-45C1-A15E-72B6562C3540}" destId="{E32F0637-CEF7-4021-A803-EE2D57BA1DBE}" srcOrd="2" destOrd="0" presId="urn:microsoft.com/office/officeart/2005/8/layout/hList6"/>
    <dgm:cxn modelId="{87AD8C6E-6A96-4DB4-80C9-AC67BE2EBA60}" type="presParOf" srcId="{C15079BC-08ED-45C1-A15E-72B6562C3540}" destId="{5BDD31FA-E342-4F3D-918A-4994C67F5BCD}" srcOrd="3" destOrd="0" presId="urn:microsoft.com/office/officeart/2005/8/layout/hList6"/>
    <dgm:cxn modelId="{5A1C2863-E51B-48DD-B882-D6DC35FE1598}" type="presParOf" srcId="{C15079BC-08ED-45C1-A15E-72B6562C3540}" destId="{898890DB-3424-417A-9875-70C5935362F2}" srcOrd="4" destOrd="0" presId="urn:microsoft.com/office/officeart/2005/8/layout/hList6"/>
    <dgm:cxn modelId="{77B7F9F7-17F5-467A-9B71-592FD250232B}" type="presParOf" srcId="{C15079BC-08ED-45C1-A15E-72B6562C3540}" destId="{E021CA8C-7DC2-40D6-BED2-729EA627F751}" srcOrd="5" destOrd="0" presId="urn:microsoft.com/office/officeart/2005/8/layout/hList6"/>
    <dgm:cxn modelId="{5900D5FD-C98E-495D-9F31-E191CB74FB46}" type="presParOf" srcId="{C15079BC-08ED-45C1-A15E-72B6562C3540}" destId="{B813CB15-8263-4E44-9920-E5368DD911E0}" srcOrd="6" destOrd="0" presId="urn:microsoft.com/office/officeart/2005/8/layout/hList6"/>
    <dgm:cxn modelId="{61C83479-7CE7-4B7A-99C9-63B2FCD0025A}" type="presParOf" srcId="{C15079BC-08ED-45C1-A15E-72B6562C3540}" destId="{E3C6999E-66F5-4633-90FD-8A885D0D7BEC}" srcOrd="7" destOrd="0" presId="urn:microsoft.com/office/officeart/2005/8/layout/hList6"/>
    <dgm:cxn modelId="{CA1DC334-4B05-4F2C-8969-C1B4E86D2409}" type="presParOf" srcId="{C15079BC-08ED-45C1-A15E-72B6562C3540}" destId="{F979EEDA-40F0-4DF8-AB50-DDC9C65E7152}" srcOrd="8" destOrd="0" presId="urn:microsoft.com/office/officeart/2005/8/layout/hList6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877D51A-CA5E-43DA-AAA5-60797F48A8CC}" type="doc">
      <dgm:prSet loTypeId="urn:microsoft.com/office/officeart/2005/8/layout/vProcess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CL"/>
        </a:p>
      </dgm:t>
    </dgm:pt>
    <dgm:pt modelId="{18242ECB-01B4-4385-A65A-1D9D76636311}">
      <dgm:prSet phldrT="[Texto]"/>
      <dgm:spPr/>
      <dgm:t>
        <a:bodyPr/>
        <a:lstStyle/>
        <a:p>
          <a:r>
            <a:rPr lang="es-CL" dirty="0"/>
            <a:t>Endoscopías Digestivas</a:t>
          </a:r>
        </a:p>
      </dgm:t>
    </dgm:pt>
    <dgm:pt modelId="{9CE3E1A0-6FA7-4026-AFAB-D7F51E309ADA}" type="parTrans" cxnId="{4AA14ED2-8D8D-410A-9BA7-0D53CDD4E8A9}">
      <dgm:prSet/>
      <dgm:spPr/>
      <dgm:t>
        <a:bodyPr/>
        <a:lstStyle/>
        <a:p>
          <a:endParaRPr lang="es-CL"/>
        </a:p>
      </dgm:t>
    </dgm:pt>
    <dgm:pt modelId="{2FCE079D-651D-487A-B177-7A53607DBE51}" type="sibTrans" cxnId="{4AA14ED2-8D8D-410A-9BA7-0D53CDD4E8A9}">
      <dgm:prSet/>
      <dgm:spPr/>
      <dgm:t>
        <a:bodyPr/>
        <a:lstStyle/>
        <a:p>
          <a:endParaRPr lang="es-CL"/>
        </a:p>
      </dgm:t>
    </dgm:pt>
    <dgm:pt modelId="{8C765B1B-62F0-41A8-9ECC-62DDD0E42AEA}">
      <dgm:prSet phldrT="[Texto]"/>
      <dgm:spPr/>
      <dgm:t>
        <a:bodyPr/>
        <a:lstStyle/>
        <a:p>
          <a:r>
            <a:rPr lang="es-CL" dirty="0"/>
            <a:t>Ecotomografías Abdominales</a:t>
          </a:r>
        </a:p>
      </dgm:t>
    </dgm:pt>
    <dgm:pt modelId="{0CC3BA27-D096-44C7-BF7B-9D4D52F4364A}" type="parTrans" cxnId="{90078C11-703E-4619-A623-42CBF656FDD5}">
      <dgm:prSet/>
      <dgm:spPr/>
      <dgm:t>
        <a:bodyPr/>
        <a:lstStyle/>
        <a:p>
          <a:endParaRPr lang="es-CL"/>
        </a:p>
      </dgm:t>
    </dgm:pt>
    <dgm:pt modelId="{7E0C9686-DFE0-4177-8805-D59C7815E504}" type="sibTrans" cxnId="{90078C11-703E-4619-A623-42CBF656FDD5}">
      <dgm:prSet/>
      <dgm:spPr/>
      <dgm:t>
        <a:bodyPr/>
        <a:lstStyle/>
        <a:p>
          <a:endParaRPr lang="es-CL"/>
        </a:p>
      </dgm:t>
    </dgm:pt>
    <dgm:pt modelId="{C9E8B54C-35B9-4D07-AB91-315BC35B0004}">
      <dgm:prSet phldrT="[Texto]"/>
      <dgm:spPr/>
      <dgm:t>
        <a:bodyPr/>
        <a:lstStyle/>
        <a:p>
          <a:r>
            <a:rPr lang="es-CL"/>
            <a:t>Mamografías </a:t>
          </a:r>
          <a:r>
            <a:rPr lang="es-CL" dirty="0"/>
            <a:t>– Eco Mamarias</a:t>
          </a:r>
        </a:p>
      </dgm:t>
    </dgm:pt>
    <dgm:pt modelId="{139D4848-FD9D-4F50-AE37-9E3E7FF57763}" type="parTrans" cxnId="{F8F0D159-882D-441B-8315-6698700E1A39}">
      <dgm:prSet/>
      <dgm:spPr/>
      <dgm:t>
        <a:bodyPr/>
        <a:lstStyle/>
        <a:p>
          <a:endParaRPr lang="es-CL"/>
        </a:p>
      </dgm:t>
    </dgm:pt>
    <dgm:pt modelId="{9196208E-DA7E-4685-86A1-B5DB9353F4FB}" type="sibTrans" cxnId="{F8F0D159-882D-441B-8315-6698700E1A39}">
      <dgm:prSet/>
      <dgm:spPr/>
      <dgm:t>
        <a:bodyPr/>
        <a:lstStyle/>
        <a:p>
          <a:endParaRPr lang="es-CL"/>
        </a:p>
      </dgm:t>
    </dgm:pt>
    <dgm:pt modelId="{CDCE6186-8A31-4B30-9424-D322FF3D4DC0}">
      <dgm:prSet phldrT="[Texto]"/>
      <dgm:spPr/>
      <dgm:t>
        <a:bodyPr/>
        <a:lstStyle/>
        <a:p>
          <a:r>
            <a:rPr lang="es-CL"/>
            <a:t>Otorrinolaringología</a:t>
          </a:r>
          <a:endParaRPr lang="es-CL" dirty="0"/>
        </a:p>
      </dgm:t>
    </dgm:pt>
    <dgm:pt modelId="{3DD0DD65-10ED-486B-ADDA-304B9FEECAAE}" type="parTrans" cxnId="{D94FD9C8-5338-44C2-9AF6-9CC19E1CDDB3}">
      <dgm:prSet/>
      <dgm:spPr/>
      <dgm:t>
        <a:bodyPr/>
        <a:lstStyle/>
        <a:p>
          <a:endParaRPr lang="es-CL"/>
        </a:p>
      </dgm:t>
    </dgm:pt>
    <dgm:pt modelId="{D2E727A8-2DB7-45FC-927C-EA500A7E4726}" type="sibTrans" cxnId="{D94FD9C8-5338-44C2-9AF6-9CC19E1CDDB3}">
      <dgm:prSet/>
      <dgm:spPr/>
      <dgm:t>
        <a:bodyPr/>
        <a:lstStyle/>
        <a:p>
          <a:endParaRPr lang="es-CL"/>
        </a:p>
      </dgm:t>
    </dgm:pt>
    <dgm:pt modelId="{5ED31263-828C-470A-BBE8-844251BB04FA}" type="pres">
      <dgm:prSet presAssocID="{B877D51A-CA5E-43DA-AAA5-60797F48A8CC}" presName="outerComposite" presStyleCnt="0">
        <dgm:presLayoutVars>
          <dgm:chMax val="5"/>
          <dgm:dir/>
          <dgm:resizeHandles val="exact"/>
        </dgm:presLayoutVars>
      </dgm:prSet>
      <dgm:spPr/>
    </dgm:pt>
    <dgm:pt modelId="{63D75ECF-C928-4461-8A4B-E716ED49A724}" type="pres">
      <dgm:prSet presAssocID="{B877D51A-CA5E-43DA-AAA5-60797F48A8CC}" presName="dummyMaxCanvas" presStyleCnt="0">
        <dgm:presLayoutVars/>
      </dgm:prSet>
      <dgm:spPr/>
    </dgm:pt>
    <dgm:pt modelId="{5F7EE0B8-2BF9-4C53-BA80-D6125054D2F9}" type="pres">
      <dgm:prSet presAssocID="{B877D51A-CA5E-43DA-AAA5-60797F48A8CC}" presName="FourNodes_1" presStyleLbl="node1" presStyleIdx="0" presStyleCnt="4">
        <dgm:presLayoutVars>
          <dgm:bulletEnabled val="1"/>
        </dgm:presLayoutVars>
      </dgm:prSet>
      <dgm:spPr/>
    </dgm:pt>
    <dgm:pt modelId="{ADEFDD67-274F-4B59-9330-8433C0B94C91}" type="pres">
      <dgm:prSet presAssocID="{B877D51A-CA5E-43DA-AAA5-60797F48A8CC}" presName="FourNodes_2" presStyleLbl="node1" presStyleIdx="1" presStyleCnt="4">
        <dgm:presLayoutVars>
          <dgm:bulletEnabled val="1"/>
        </dgm:presLayoutVars>
      </dgm:prSet>
      <dgm:spPr/>
    </dgm:pt>
    <dgm:pt modelId="{A01DA63F-7076-47D3-A151-FB82C372995E}" type="pres">
      <dgm:prSet presAssocID="{B877D51A-CA5E-43DA-AAA5-60797F48A8CC}" presName="FourNodes_3" presStyleLbl="node1" presStyleIdx="2" presStyleCnt="4">
        <dgm:presLayoutVars>
          <dgm:bulletEnabled val="1"/>
        </dgm:presLayoutVars>
      </dgm:prSet>
      <dgm:spPr/>
    </dgm:pt>
    <dgm:pt modelId="{385209B6-DE71-4F27-809F-79C0871D970A}" type="pres">
      <dgm:prSet presAssocID="{B877D51A-CA5E-43DA-AAA5-60797F48A8CC}" presName="FourNodes_4" presStyleLbl="node1" presStyleIdx="3" presStyleCnt="4">
        <dgm:presLayoutVars>
          <dgm:bulletEnabled val="1"/>
        </dgm:presLayoutVars>
      </dgm:prSet>
      <dgm:spPr/>
    </dgm:pt>
    <dgm:pt modelId="{067BF035-EF64-49A2-A23E-468FF9ED11B0}" type="pres">
      <dgm:prSet presAssocID="{B877D51A-CA5E-43DA-AAA5-60797F48A8CC}" presName="FourConn_1-2" presStyleLbl="fgAccFollowNode1" presStyleIdx="0" presStyleCnt="3">
        <dgm:presLayoutVars>
          <dgm:bulletEnabled val="1"/>
        </dgm:presLayoutVars>
      </dgm:prSet>
      <dgm:spPr/>
    </dgm:pt>
    <dgm:pt modelId="{0957A23A-FA36-4908-8D60-14A8CBB18561}" type="pres">
      <dgm:prSet presAssocID="{B877D51A-CA5E-43DA-AAA5-60797F48A8CC}" presName="FourConn_2-3" presStyleLbl="fgAccFollowNode1" presStyleIdx="1" presStyleCnt="3">
        <dgm:presLayoutVars>
          <dgm:bulletEnabled val="1"/>
        </dgm:presLayoutVars>
      </dgm:prSet>
      <dgm:spPr/>
    </dgm:pt>
    <dgm:pt modelId="{C22AAAE7-78D7-458D-A2C9-F7826CF3E242}" type="pres">
      <dgm:prSet presAssocID="{B877D51A-CA5E-43DA-AAA5-60797F48A8CC}" presName="FourConn_3-4" presStyleLbl="fgAccFollowNode1" presStyleIdx="2" presStyleCnt="3">
        <dgm:presLayoutVars>
          <dgm:bulletEnabled val="1"/>
        </dgm:presLayoutVars>
      </dgm:prSet>
      <dgm:spPr/>
    </dgm:pt>
    <dgm:pt modelId="{5A9A1D1F-6CF1-457E-B0B5-DEB88CA47D75}" type="pres">
      <dgm:prSet presAssocID="{B877D51A-CA5E-43DA-AAA5-60797F48A8CC}" presName="FourNodes_1_text" presStyleLbl="node1" presStyleIdx="3" presStyleCnt="4">
        <dgm:presLayoutVars>
          <dgm:bulletEnabled val="1"/>
        </dgm:presLayoutVars>
      </dgm:prSet>
      <dgm:spPr/>
    </dgm:pt>
    <dgm:pt modelId="{2DC3CE86-D097-40D1-A422-9CF8E7ADA869}" type="pres">
      <dgm:prSet presAssocID="{B877D51A-CA5E-43DA-AAA5-60797F48A8CC}" presName="FourNodes_2_text" presStyleLbl="node1" presStyleIdx="3" presStyleCnt="4">
        <dgm:presLayoutVars>
          <dgm:bulletEnabled val="1"/>
        </dgm:presLayoutVars>
      </dgm:prSet>
      <dgm:spPr/>
    </dgm:pt>
    <dgm:pt modelId="{87C2A5BE-9A3E-43F0-831C-7D9A5A7F53AD}" type="pres">
      <dgm:prSet presAssocID="{B877D51A-CA5E-43DA-AAA5-60797F48A8CC}" presName="FourNodes_3_text" presStyleLbl="node1" presStyleIdx="3" presStyleCnt="4">
        <dgm:presLayoutVars>
          <dgm:bulletEnabled val="1"/>
        </dgm:presLayoutVars>
      </dgm:prSet>
      <dgm:spPr/>
    </dgm:pt>
    <dgm:pt modelId="{8C79407B-13E0-45BF-B62D-4F0894FDBAE7}" type="pres">
      <dgm:prSet presAssocID="{B877D51A-CA5E-43DA-AAA5-60797F48A8CC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ECF40200-9003-46CA-8D3B-8E7EA0C9BF0E}" type="presOf" srcId="{C9E8B54C-35B9-4D07-AB91-315BC35B0004}" destId="{ADEFDD67-274F-4B59-9330-8433C0B94C91}" srcOrd="0" destOrd="0" presId="urn:microsoft.com/office/officeart/2005/8/layout/vProcess5"/>
    <dgm:cxn modelId="{C90C420E-5B86-49BB-B3F1-83555CB44A60}" type="presOf" srcId="{CDCE6186-8A31-4B30-9424-D322FF3D4DC0}" destId="{385209B6-DE71-4F27-809F-79C0871D970A}" srcOrd="0" destOrd="0" presId="urn:microsoft.com/office/officeart/2005/8/layout/vProcess5"/>
    <dgm:cxn modelId="{90078C11-703E-4619-A623-42CBF656FDD5}" srcId="{B877D51A-CA5E-43DA-AAA5-60797F48A8CC}" destId="{8C765B1B-62F0-41A8-9ECC-62DDD0E42AEA}" srcOrd="2" destOrd="0" parTransId="{0CC3BA27-D096-44C7-BF7B-9D4D52F4364A}" sibTransId="{7E0C9686-DFE0-4177-8805-D59C7815E504}"/>
    <dgm:cxn modelId="{9C189317-8358-4AB3-894F-82ABE23F69D5}" type="presOf" srcId="{B877D51A-CA5E-43DA-AAA5-60797F48A8CC}" destId="{5ED31263-828C-470A-BBE8-844251BB04FA}" srcOrd="0" destOrd="0" presId="urn:microsoft.com/office/officeart/2005/8/layout/vProcess5"/>
    <dgm:cxn modelId="{84D7221E-9377-425F-B0E3-B80C0FE8D598}" type="presOf" srcId="{CDCE6186-8A31-4B30-9424-D322FF3D4DC0}" destId="{8C79407B-13E0-45BF-B62D-4F0894FDBAE7}" srcOrd="1" destOrd="0" presId="urn:microsoft.com/office/officeart/2005/8/layout/vProcess5"/>
    <dgm:cxn modelId="{C8E95274-1937-4CF2-B224-33A9CBAA07DA}" type="presOf" srcId="{8C765B1B-62F0-41A8-9ECC-62DDD0E42AEA}" destId="{87C2A5BE-9A3E-43F0-831C-7D9A5A7F53AD}" srcOrd="1" destOrd="0" presId="urn:microsoft.com/office/officeart/2005/8/layout/vProcess5"/>
    <dgm:cxn modelId="{F8F0D159-882D-441B-8315-6698700E1A39}" srcId="{B877D51A-CA5E-43DA-AAA5-60797F48A8CC}" destId="{C9E8B54C-35B9-4D07-AB91-315BC35B0004}" srcOrd="1" destOrd="0" parTransId="{139D4848-FD9D-4F50-AE37-9E3E7FF57763}" sibTransId="{9196208E-DA7E-4685-86A1-B5DB9353F4FB}"/>
    <dgm:cxn modelId="{F6AB9C8C-7FD7-44AE-BAE7-BC24DF65A849}" type="presOf" srcId="{7E0C9686-DFE0-4177-8805-D59C7815E504}" destId="{C22AAAE7-78D7-458D-A2C9-F7826CF3E242}" srcOrd="0" destOrd="0" presId="urn:microsoft.com/office/officeart/2005/8/layout/vProcess5"/>
    <dgm:cxn modelId="{F95847B1-D30D-4D8D-A845-D0B605012719}" type="presOf" srcId="{C9E8B54C-35B9-4D07-AB91-315BC35B0004}" destId="{2DC3CE86-D097-40D1-A422-9CF8E7ADA869}" srcOrd="1" destOrd="0" presId="urn:microsoft.com/office/officeart/2005/8/layout/vProcess5"/>
    <dgm:cxn modelId="{1A9FDDB9-8820-49D9-9350-3011F5D685B2}" type="presOf" srcId="{9196208E-DA7E-4685-86A1-B5DB9353F4FB}" destId="{0957A23A-FA36-4908-8D60-14A8CBB18561}" srcOrd="0" destOrd="0" presId="urn:microsoft.com/office/officeart/2005/8/layout/vProcess5"/>
    <dgm:cxn modelId="{63B958BB-3AB4-423D-8DA2-83AD1630B92E}" type="presOf" srcId="{2FCE079D-651D-487A-B177-7A53607DBE51}" destId="{067BF035-EF64-49A2-A23E-468FF9ED11B0}" srcOrd="0" destOrd="0" presId="urn:microsoft.com/office/officeart/2005/8/layout/vProcess5"/>
    <dgm:cxn modelId="{D94FD9C8-5338-44C2-9AF6-9CC19E1CDDB3}" srcId="{B877D51A-CA5E-43DA-AAA5-60797F48A8CC}" destId="{CDCE6186-8A31-4B30-9424-D322FF3D4DC0}" srcOrd="3" destOrd="0" parTransId="{3DD0DD65-10ED-486B-ADDA-304B9FEECAAE}" sibTransId="{D2E727A8-2DB7-45FC-927C-EA500A7E4726}"/>
    <dgm:cxn modelId="{2FFD9BCE-83CE-4E0B-BA3F-73669AA0B83E}" type="presOf" srcId="{18242ECB-01B4-4385-A65A-1D9D76636311}" destId="{5F7EE0B8-2BF9-4C53-BA80-D6125054D2F9}" srcOrd="0" destOrd="0" presId="urn:microsoft.com/office/officeart/2005/8/layout/vProcess5"/>
    <dgm:cxn modelId="{4AA14ED2-8D8D-410A-9BA7-0D53CDD4E8A9}" srcId="{B877D51A-CA5E-43DA-AAA5-60797F48A8CC}" destId="{18242ECB-01B4-4385-A65A-1D9D76636311}" srcOrd="0" destOrd="0" parTransId="{9CE3E1A0-6FA7-4026-AFAB-D7F51E309ADA}" sibTransId="{2FCE079D-651D-487A-B177-7A53607DBE51}"/>
    <dgm:cxn modelId="{D7B525D3-4150-48D9-9086-70D6420FCEE7}" type="presOf" srcId="{8C765B1B-62F0-41A8-9ECC-62DDD0E42AEA}" destId="{A01DA63F-7076-47D3-A151-FB82C372995E}" srcOrd="0" destOrd="0" presId="urn:microsoft.com/office/officeart/2005/8/layout/vProcess5"/>
    <dgm:cxn modelId="{95706AE0-2B95-459D-9433-2BB547432F96}" type="presOf" srcId="{18242ECB-01B4-4385-A65A-1D9D76636311}" destId="{5A9A1D1F-6CF1-457E-B0B5-DEB88CA47D75}" srcOrd="1" destOrd="0" presId="urn:microsoft.com/office/officeart/2005/8/layout/vProcess5"/>
    <dgm:cxn modelId="{5B1BC4F3-8A60-4A6E-AED5-5D9E897C05E5}" type="presParOf" srcId="{5ED31263-828C-470A-BBE8-844251BB04FA}" destId="{63D75ECF-C928-4461-8A4B-E716ED49A724}" srcOrd="0" destOrd="0" presId="urn:microsoft.com/office/officeart/2005/8/layout/vProcess5"/>
    <dgm:cxn modelId="{954A1303-067E-4BC9-84C2-87F6658FD024}" type="presParOf" srcId="{5ED31263-828C-470A-BBE8-844251BB04FA}" destId="{5F7EE0B8-2BF9-4C53-BA80-D6125054D2F9}" srcOrd="1" destOrd="0" presId="urn:microsoft.com/office/officeart/2005/8/layout/vProcess5"/>
    <dgm:cxn modelId="{96783C47-975B-495D-A776-55D750E80573}" type="presParOf" srcId="{5ED31263-828C-470A-BBE8-844251BB04FA}" destId="{ADEFDD67-274F-4B59-9330-8433C0B94C91}" srcOrd="2" destOrd="0" presId="urn:microsoft.com/office/officeart/2005/8/layout/vProcess5"/>
    <dgm:cxn modelId="{3B26914C-3816-4BB3-AAC0-C12779C36B7D}" type="presParOf" srcId="{5ED31263-828C-470A-BBE8-844251BB04FA}" destId="{A01DA63F-7076-47D3-A151-FB82C372995E}" srcOrd="3" destOrd="0" presId="urn:microsoft.com/office/officeart/2005/8/layout/vProcess5"/>
    <dgm:cxn modelId="{3A7B8C7D-715C-4DB7-9491-945DDE15C972}" type="presParOf" srcId="{5ED31263-828C-470A-BBE8-844251BB04FA}" destId="{385209B6-DE71-4F27-809F-79C0871D970A}" srcOrd="4" destOrd="0" presId="urn:microsoft.com/office/officeart/2005/8/layout/vProcess5"/>
    <dgm:cxn modelId="{67F4BA52-2D6E-4461-883E-6FB7C75CC940}" type="presParOf" srcId="{5ED31263-828C-470A-BBE8-844251BB04FA}" destId="{067BF035-EF64-49A2-A23E-468FF9ED11B0}" srcOrd="5" destOrd="0" presId="urn:microsoft.com/office/officeart/2005/8/layout/vProcess5"/>
    <dgm:cxn modelId="{2F854160-F1F7-4A3C-99AD-134A716FCD7A}" type="presParOf" srcId="{5ED31263-828C-470A-BBE8-844251BB04FA}" destId="{0957A23A-FA36-4908-8D60-14A8CBB18561}" srcOrd="6" destOrd="0" presId="urn:microsoft.com/office/officeart/2005/8/layout/vProcess5"/>
    <dgm:cxn modelId="{F4022800-D7A5-4220-8619-8BE4F67D6F4F}" type="presParOf" srcId="{5ED31263-828C-470A-BBE8-844251BB04FA}" destId="{C22AAAE7-78D7-458D-A2C9-F7826CF3E242}" srcOrd="7" destOrd="0" presId="urn:microsoft.com/office/officeart/2005/8/layout/vProcess5"/>
    <dgm:cxn modelId="{8ADD4A18-AF25-4BFE-8E90-57B3008BC414}" type="presParOf" srcId="{5ED31263-828C-470A-BBE8-844251BB04FA}" destId="{5A9A1D1F-6CF1-457E-B0B5-DEB88CA47D75}" srcOrd="8" destOrd="0" presId="urn:microsoft.com/office/officeart/2005/8/layout/vProcess5"/>
    <dgm:cxn modelId="{557EB233-0277-40C9-B405-F01092D2BA59}" type="presParOf" srcId="{5ED31263-828C-470A-BBE8-844251BB04FA}" destId="{2DC3CE86-D097-40D1-A422-9CF8E7ADA869}" srcOrd="9" destOrd="0" presId="urn:microsoft.com/office/officeart/2005/8/layout/vProcess5"/>
    <dgm:cxn modelId="{D75F3175-FA8E-4158-A207-656E87E99E90}" type="presParOf" srcId="{5ED31263-828C-470A-BBE8-844251BB04FA}" destId="{87C2A5BE-9A3E-43F0-831C-7D9A5A7F53AD}" srcOrd="10" destOrd="0" presId="urn:microsoft.com/office/officeart/2005/8/layout/vProcess5"/>
    <dgm:cxn modelId="{6ECBBFD0-D2EC-4EC8-847A-C246BFC8654A}" type="presParOf" srcId="{5ED31263-828C-470A-BBE8-844251BB04FA}" destId="{8C79407B-13E0-45BF-B62D-4F0894FDBAE7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6EC570-03E7-4C87-A4F1-8FD76C6BCE41}">
      <dsp:nvSpPr>
        <dsp:cNvPr id="0" name=""/>
        <dsp:cNvSpPr/>
      </dsp:nvSpPr>
      <dsp:spPr>
        <a:xfrm rot="16200000">
          <a:off x="-1548607" y="1553094"/>
          <a:ext cx="4680520" cy="1574331"/>
        </a:xfrm>
        <a:prstGeom prst="flowChartManualOperati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7326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800" kern="1200" dirty="0"/>
            <a:t>Entrega de alimentos y fármacos a domicilio</a:t>
          </a:r>
        </a:p>
      </dsp:txBody>
      <dsp:txXfrm rot="5400000">
        <a:off x="4487" y="936104"/>
        <a:ext cx="1574331" cy="2808312"/>
      </dsp:txXfrm>
    </dsp:sp>
    <dsp:sp modelId="{E32F0637-CEF7-4021-A803-EE2D57BA1DBE}">
      <dsp:nvSpPr>
        <dsp:cNvPr id="0" name=""/>
        <dsp:cNvSpPr/>
      </dsp:nvSpPr>
      <dsp:spPr>
        <a:xfrm rot="16200000">
          <a:off x="143798" y="1553094"/>
          <a:ext cx="4680520" cy="1574331"/>
        </a:xfrm>
        <a:prstGeom prst="flowChartManualOperation">
          <a:avLst/>
        </a:prstGeom>
        <a:solidFill>
          <a:schemeClr val="accent4">
            <a:hueOff val="-1116192"/>
            <a:satOff val="6725"/>
            <a:lumOff val="53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7326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800" kern="1200" dirty="0"/>
            <a:t>Refuerzo de horas médicas en los centros de salud</a:t>
          </a:r>
        </a:p>
      </dsp:txBody>
      <dsp:txXfrm rot="5400000">
        <a:off x="1696892" y="936104"/>
        <a:ext cx="1574331" cy="2808312"/>
      </dsp:txXfrm>
    </dsp:sp>
    <dsp:sp modelId="{898890DB-3424-417A-9875-70C5935362F2}">
      <dsp:nvSpPr>
        <dsp:cNvPr id="0" name=""/>
        <dsp:cNvSpPr/>
      </dsp:nvSpPr>
      <dsp:spPr>
        <a:xfrm rot="16200000">
          <a:off x="1836204" y="1553094"/>
          <a:ext cx="4680520" cy="1574331"/>
        </a:xfrm>
        <a:prstGeom prst="flowChartManualOperation">
          <a:avLst/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7326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800" kern="1200" dirty="0"/>
            <a:t>Toma de test de antígeno</a:t>
          </a:r>
        </a:p>
      </dsp:txBody>
      <dsp:txXfrm rot="5400000">
        <a:off x="3389298" y="936104"/>
        <a:ext cx="1574331" cy="2808312"/>
      </dsp:txXfrm>
    </dsp:sp>
    <dsp:sp modelId="{B813CB15-8263-4E44-9920-E5368DD911E0}">
      <dsp:nvSpPr>
        <dsp:cNvPr id="0" name=""/>
        <dsp:cNvSpPr/>
      </dsp:nvSpPr>
      <dsp:spPr>
        <a:xfrm rot="16200000">
          <a:off x="3528609" y="1553094"/>
          <a:ext cx="4680520" cy="1574331"/>
        </a:xfrm>
        <a:prstGeom prst="flowChartManualOperation">
          <a:avLst/>
        </a:prstGeom>
        <a:solidFill>
          <a:schemeClr val="accent4">
            <a:hueOff val="-3348577"/>
            <a:satOff val="20174"/>
            <a:lumOff val="161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7326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800" kern="1200" dirty="0"/>
            <a:t>Rehabilitación</a:t>
          </a:r>
        </a:p>
      </dsp:txBody>
      <dsp:txXfrm rot="5400000">
        <a:off x="5081703" y="936104"/>
        <a:ext cx="1574331" cy="2808312"/>
      </dsp:txXfrm>
    </dsp:sp>
    <dsp:sp modelId="{F979EEDA-40F0-4DF8-AB50-DDC9C65E7152}">
      <dsp:nvSpPr>
        <dsp:cNvPr id="0" name=""/>
        <dsp:cNvSpPr/>
      </dsp:nvSpPr>
      <dsp:spPr>
        <a:xfrm rot="16200000">
          <a:off x="5221015" y="1553094"/>
          <a:ext cx="4680520" cy="1574331"/>
        </a:xfrm>
        <a:prstGeom prst="flowChartManualOperation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7326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800" kern="1200"/>
            <a:t>UOP</a:t>
          </a:r>
          <a:endParaRPr lang="es-CL" sz="1800" kern="1200" dirty="0"/>
        </a:p>
      </dsp:txBody>
      <dsp:txXfrm rot="5400000">
        <a:off x="6774109" y="936104"/>
        <a:ext cx="1574331" cy="280831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7EE0B8-2BF9-4C53-BA80-D6125054D2F9}">
      <dsp:nvSpPr>
        <dsp:cNvPr id="0" name=""/>
        <dsp:cNvSpPr/>
      </dsp:nvSpPr>
      <dsp:spPr>
        <a:xfrm>
          <a:off x="0" y="0"/>
          <a:ext cx="4876800" cy="89408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300" kern="1200" dirty="0"/>
            <a:t>Endoscopías Digestivas</a:t>
          </a:r>
        </a:p>
      </dsp:txBody>
      <dsp:txXfrm>
        <a:off x="26187" y="26187"/>
        <a:ext cx="3836467" cy="841706"/>
      </dsp:txXfrm>
    </dsp:sp>
    <dsp:sp modelId="{ADEFDD67-274F-4B59-9330-8433C0B94C91}">
      <dsp:nvSpPr>
        <dsp:cNvPr id="0" name=""/>
        <dsp:cNvSpPr/>
      </dsp:nvSpPr>
      <dsp:spPr>
        <a:xfrm>
          <a:off x="408432" y="1056640"/>
          <a:ext cx="4876800" cy="89408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300" kern="1200"/>
            <a:t>Mamografías </a:t>
          </a:r>
          <a:r>
            <a:rPr lang="es-CL" sz="2300" kern="1200" dirty="0"/>
            <a:t>– Eco Mamarias</a:t>
          </a:r>
        </a:p>
      </dsp:txBody>
      <dsp:txXfrm>
        <a:off x="434619" y="1082827"/>
        <a:ext cx="3834841" cy="841706"/>
      </dsp:txXfrm>
    </dsp:sp>
    <dsp:sp modelId="{A01DA63F-7076-47D3-A151-FB82C372995E}">
      <dsp:nvSpPr>
        <dsp:cNvPr id="0" name=""/>
        <dsp:cNvSpPr/>
      </dsp:nvSpPr>
      <dsp:spPr>
        <a:xfrm>
          <a:off x="810768" y="2113280"/>
          <a:ext cx="4876800" cy="89408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300" kern="1200" dirty="0"/>
            <a:t>Ecotomografías Abdominales</a:t>
          </a:r>
        </a:p>
      </dsp:txBody>
      <dsp:txXfrm>
        <a:off x="836955" y="2139467"/>
        <a:ext cx="3840937" cy="841706"/>
      </dsp:txXfrm>
    </dsp:sp>
    <dsp:sp modelId="{385209B6-DE71-4F27-809F-79C0871D970A}">
      <dsp:nvSpPr>
        <dsp:cNvPr id="0" name=""/>
        <dsp:cNvSpPr/>
      </dsp:nvSpPr>
      <dsp:spPr>
        <a:xfrm>
          <a:off x="1219200" y="3169919"/>
          <a:ext cx="4876800" cy="89408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300" kern="1200"/>
            <a:t>Otorrinolaringología</a:t>
          </a:r>
          <a:endParaRPr lang="es-CL" sz="2300" kern="1200" dirty="0"/>
        </a:p>
      </dsp:txBody>
      <dsp:txXfrm>
        <a:off x="1245387" y="3196106"/>
        <a:ext cx="3834841" cy="841706"/>
      </dsp:txXfrm>
    </dsp:sp>
    <dsp:sp modelId="{067BF035-EF64-49A2-A23E-468FF9ED11B0}">
      <dsp:nvSpPr>
        <dsp:cNvPr id="0" name=""/>
        <dsp:cNvSpPr/>
      </dsp:nvSpPr>
      <dsp:spPr>
        <a:xfrm>
          <a:off x="4295647" y="684783"/>
          <a:ext cx="581152" cy="581152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L" sz="2600" kern="1200"/>
        </a:p>
      </dsp:txBody>
      <dsp:txXfrm>
        <a:off x="4426406" y="684783"/>
        <a:ext cx="319634" cy="437317"/>
      </dsp:txXfrm>
    </dsp:sp>
    <dsp:sp modelId="{0957A23A-FA36-4908-8D60-14A8CBB18561}">
      <dsp:nvSpPr>
        <dsp:cNvPr id="0" name=""/>
        <dsp:cNvSpPr/>
      </dsp:nvSpPr>
      <dsp:spPr>
        <a:xfrm>
          <a:off x="4704080" y="1741423"/>
          <a:ext cx="581152" cy="581152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L" sz="2600" kern="1200"/>
        </a:p>
      </dsp:txBody>
      <dsp:txXfrm>
        <a:off x="4834839" y="1741423"/>
        <a:ext cx="319634" cy="437317"/>
      </dsp:txXfrm>
    </dsp:sp>
    <dsp:sp modelId="{C22AAAE7-78D7-458D-A2C9-F7826CF3E242}">
      <dsp:nvSpPr>
        <dsp:cNvPr id="0" name=""/>
        <dsp:cNvSpPr/>
      </dsp:nvSpPr>
      <dsp:spPr>
        <a:xfrm>
          <a:off x="5106415" y="2798064"/>
          <a:ext cx="581152" cy="581152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L" sz="2600" kern="1200"/>
        </a:p>
      </dsp:txBody>
      <dsp:txXfrm>
        <a:off x="5237174" y="2798064"/>
        <a:ext cx="319634" cy="4373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EB4BAD-A372-4B19-88EE-ADCC14C843F4}" type="datetimeFigureOut">
              <a:rPr lang="es-CL" smtClean="0"/>
              <a:pPr/>
              <a:t>17-02-2022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9E43E4-5327-4D37-80A2-8EE715390913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95953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18321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66E12B6-7505-4B6F-A7AE-FE9EB306557E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6432712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D5EE453-3619-42DE-B0E0-653008DA2AD6}" type="slidenum">
              <a:rPr lang="es-ES" altLang="es-CL"/>
              <a:pPr/>
              <a:t>‹Nº›</a:t>
            </a:fld>
            <a:endParaRPr lang="es-ES" altLang="es-CL"/>
          </a:p>
        </p:txBody>
      </p:sp>
    </p:spTree>
    <p:extLst>
      <p:ext uri="{BB962C8B-B14F-4D97-AF65-F5344CB8AC3E}">
        <p14:creationId xmlns:p14="http://schemas.microsoft.com/office/powerpoint/2010/main" val="36612226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88C9D28-AB83-4149-84BC-079F8D120DFF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30285077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/>
              <a:t>Haga clic en el icono para agregar una imagen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23AD93D-8971-46F7-88B3-01B3AA51C835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21238302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4486E85-9924-45F8-974D-3DBC23DE5239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22987432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198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54102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C79C37A-22C7-48CF-A8F0-1BAA855DC103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6971352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9C014E0-1D31-40AB-B929-B5A01706D8CA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10983504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1DBBC2B-1A5E-4D21-96C9-A1CC94474072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19016414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s-ES" altLang="es-CL">
              <a:solidFill>
                <a:prstClr val="black"/>
              </a:solidFill>
              <a:ea typeface="ヒラギノ角ゴ Pro W3" pitchFamily="-60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050" y="6527800"/>
            <a:ext cx="2895600" cy="2460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s-ES" altLang="es-CL">
              <a:solidFill>
                <a:prstClr val="black"/>
              </a:solidFill>
              <a:latin typeface="Arial" charset="0"/>
              <a:ea typeface="ヒラギノ角ゴ Pro W3" pitchFamily="-60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48B21D-52BF-4DD5-A397-9BE5FC0528C6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34282047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DAD8C48-18CC-43E2-950F-E6519B91D366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126208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32951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s-ES" altLang="es-CL">
              <a:solidFill>
                <a:prstClr val="black"/>
              </a:solidFill>
              <a:ea typeface="ヒラギノ角ゴ Pro W3" pitchFamily="-60" charset="-128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9050" y="6527800"/>
            <a:ext cx="2895600" cy="2460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s-ES" altLang="es-CL">
              <a:solidFill>
                <a:prstClr val="black"/>
              </a:solidFill>
              <a:latin typeface="Arial" charset="0"/>
              <a:ea typeface="ヒラギノ角ゴ Pro W3" pitchFamily="-60" charset="-128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10CF1-31D5-4BC1-B831-0E9C0146AF52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4246490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534EEE1-F517-4AB3-A1B9-615837FED7A3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10017378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17572BE-CD97-404C-B431-5AFDE37E1901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15992602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50773BA-2FDA-4AC9-9E3A-5D78F6451156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16079129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9807DC3-F061-45C7-999D-F0462642D7D9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218829362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4AA7925-6470-41CA-BD5E-140C98DDA313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237530054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19800" y="274638"/>
            <a:ext cx="2057400" cy="5851525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5410200" cy="5851525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850B141-61B9-4563-B76D-3B90D013F628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40312403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0477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27954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B7FF066-C254-4D6A-8050-52E7870865F4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6870015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9E682F1-459B-47AA-8290-47D205BF43C3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4094493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itchFamily="34" charset="0"/>
                <a:cs typeface="+mn-cs"/>
              </a:defRPr>
            </a:lvl1pPr>
          </a:lstStyle>
          <a:p>
            <a:pPr defTabSz="457200">
              <a:defRPr/>
            </a:pPr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050" y="6527800"/>
            <a:ext cx="2895600" cy="2460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endParaRPr lang="es-E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E071CA-8E0E-4F7D-89A4-B800BB316756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13925703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2367EDB-F348-4D34-BC33-38CDC9C1C30F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8202496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itchFamily="34" charset="0"/>
                <a:cs typeface="+mn-cs"/>
              </a:defRPr>
            </a:lvl1pPr>
          </a:lstStyle>
          <a:p>
            <a:pPr defTabSz="457200">
              <a:defRPr/>
            </a:pPr>
            <a:endParaRPr lang="es-CL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9050" y="6527800"/>
            <a:ext cx="2895600" cy="2460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endParaRPr lang="es-E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9C67C6-041B-4A36-AA48-7CA061FD7E48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22403156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file:///\\localhost\Users\CDEB\Pictures\1.png" TargetMode="External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10" Type="http://schemas.openxmlformats.org/officeDocument/2006/relationships/image" Target="file:///\\localhost\Users\CDEB\Pictures\3.png" TargetMode="Externa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CB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Rectangle 64"/>
          <p:cNvSpPr>
            <a:spLocks noChangeArrowheads="1"/>
          </p:cNvSpPr>
          <p:nvPr/>
        </p:nvSpPr>
        <p:spPr bwMode="auto">
          <a:xfrm>
            <a:off x="533400" y="3333750"/>
            <a:ext cx="1033463" cy="3524250"/>
          </a:xfrm>
          <a:prstGeom prst="rect">
            <a:avLst/>
          </a:prstGeom>
          <a:solidFill>
            <a:srgbClr val="006CB7"/>
          </a:solidFill>
          <a:ln>
            <a:noFill/>
          </a:ln>
          <a:effectLst>
            <a:outerShdw blurRad="254000" dist="38100" dir="12899965" algn="br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s-ES">
              <a:solidFill>
                <a:srgbClr val="FFFFFF"/>
              </a:solidFill>
              <a:latin typeface="+mn-lt"/>
              <a:cs typeface="+mn-cs"/>
            </a:endParaRPr>
          </a:p>
        </p:txBody>
      </p:sp>
      <p:sp>
        <p:nvSpPr>
          <p:cNvPr id="66" name="Rectangle 65"/>
          <p:cNvSpPr>
            <a:spLocks noChangeArrowheads="1"/>
          </p:cNvSpPr>
          <p:nvPr/>
        </p:nvSpPr>
        <p:spPr bwMode="auto">
          <a:xfrm>
            <a:off x="1566863" y="3333750"/>
            <a:ext cx="1481137" cy="3524250"/>
          </a:xfrm>
          <a:prstGeom prst="rect">
            <a:avLst/>
          </a:prstGeom>
          <a:solidFill>
            <a:srgbClr val="EF4144"/>
          </a:solidFill>
          <a:ln>
            <a:noFill/>
          </a:ln>
          <a:effectLst>
            <a:outerShdw blurRad="254000" dist="38100" dir="12899965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s-ES">
              <a:solidFill>
                <a:srgbClr val="FFFFFF"/>
              </a:solidFill>
              <a:latin typeface="+mn-lt"/>
              <a:cs typeface="+mn-cs"/>
            </a:endParaRPr>
          </a:p>
        </p:txBody>
      </p:sp>
      <p:pic>
        <p:nvPicPr>
          <p:cNvPr id="12292" name="Picture 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3452813"/>
            <a:ext cx="80327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" name="Rectangle 70"/>
          <p:cNvSpPr>
            <a:spLocks noChangeArrowheads="1"/>
          </p:cNvSpPr>
          <p:nvPr/>
        </p:nvSpPr>
        <p:spPr bwMode="auto">
          <a:xfrm>
            <a:off x="533400" y="0"/>
            <a:ext cx="1033463" cy="1371600"/>
          </a:xfrm>
          <a:prstGeom prst="rect">
            <a:avLst/>
          </a:prstGeom>
          <a:solidFill>
            <a:srgbClr val="006CB7"/>
          </a:solidFill>
          <a:ln>
            <a:noFill/>
          </a:ln>
          <a:effectLst>
            <a:outerShdw blurRad="254000" dist="38100" dir="2700000" algn="br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s-ES">
              <a:solidFill>
                <a:srgbClr val="FFFFFF"/>
              </a:solidFill>
              <a:latin typeface="+mn-lt"/>
              <a:cs typeface="+mn-cs"/>
            </a:endParaRPr>
          </a:p>
        </p:txBody>
      </p:sp>
      <p:sp>
        <p:nvSpPr>
          <p:cNvPr id="72" name="Rectangle 71"/>
          <p:cNvSpPr>
            <a:spLocks noChangeArrowheads="1"/>
          </p:cNvSpPr>
          <p:nvPr/>
        </p:nvSpPr>
        <p:spPr bwMode="auto">
          <a:xfrm>
            <a:off x="1566863" y="0"/>
            <a:ext cx="1481137" cy="1371600"/>
          </a:xfrm>
          <a:prstGeom prst="rect">
            <a:avLst/>
          </a:prstGeom>
          <a:solidFill>
            <a:srgbClr val="EF4144"/>
          </a:solidFill>
          <a:ln>
            <a:noFill/>
          </a:ln>
          <a:effectLst>
            <a:outerShdw blurRad="254000" dist="38100" dir="2700000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s-ES">
              <a:solidFill>
                <a:srgbClr val="FFFFFF"/>
              </a:solidFill>
              <a:latin typeface="+mn-lt"/>
              <a:cs typeface="+mn-cs"/>
            </a:endParaRPr>
          </a:p>
        </p:txBody>
      </p:sp>
      <p:pic>
        <p:nvPicPr>
          <p:cNvPr id="12295" name="1.png" descr="/Users/CDEB/Pictures/1.png"/>
          <p:cNvPicPr>
            <a:picLocks noChangeAspect="1"/>
          </p:cNvPicPr>
          <p:nvPr/>
        </p:nvPicPr>
        <p:blipFill>
          <a:blip r:embed="rId7" r:link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6863" y="3430588"/>
            <a:ext cx="13843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3.png" descr="/Users/CDEB/Pictures/3.png"/>
          <p:cNvPicPr>
            <a:picLocks noChangeAspect="1"/>
          </p:cNvPicPr>
          <p:nvPr/>
        </p:nvPicPr>
        <p:blipFill>
          <a:blip r:embed="rId9" r:link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6863" y="6400800"/>
            <a:ext cx="2071687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224957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ヒラギノ角ゴ Pro W3" charset="-128"/>
          <a:cs typeface="ヒラギノ角ゴ Pro W3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16451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CL"/>
              <a:t>Haga clic para modificar el estilo de título del patrón</a:t>
            </a:r>
            <a:endParaRPr lang="en-US" altLang="es-CL"/>
          </a:p>
        </p:txBody>
      </p:sp>
      <p:sp>
        <p:nvSpPr>
          <p:cNvPr id="1024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52400" y="1477963"/>
            <a:ext cx="8177213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CL"/>
              <a:t>Haga clic para modificar el estilo de texto del patrón</a:t>
            </a:r>
          </a:p>
          <a:p>
            <a:pPr lvl="1"/>
            <a:r>
              <a:rPr lang="es-ES" altLang="es-CL"/>
              <a:t>Segundo nivel</a:t>
            </a:r>
          </a:p>
          <a:p>
            <a:pPr lvl="2"/>
            <a:r>
              <a:rPr lang="es-ES" altLang="es-CL"/>
              <a:t>Tercer nivel</a:t>
            </a:r>
          </a:p>
          <a:p>
            <a:pPr lvl="3"/>
            <a:r>
              <a:rPr lang="es-ES" altLang="es-CL"/>
              <a:t>Cuarto nivel</a:t>
            </a:r>
          </a:p>
          <a:p>
            <a:pPr lvl="4"/>
            <a:r>
              <a:rPr lang="es-ES" altLang="es-CL"/>
              <a:t>Quinto nivel</a:t>
            </a:r>
            <a:endParaRPr lang="en-US" alt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83313" y="6527800"/>
            <a:ext cx="2133600" cy="1936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898989"/>
                </a:solidFill>
                <a:latin typeface="Verdana" panose="020B0604030504040204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11C4421D-2C7D-4F89-8551-98370E86BEBB}" type="slidenum">
              <a:rPr lang="en-US" altLang="es-CL">
                <a:cs typeface="Arial" panose="020B0604020202020204" pitchFamily="34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n-US" altLang="es-CL"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8413750" y="-6350"/>
            <a:ext cx="284163" cy="866775"/>
          </a:xfrm>
          <a:prstGeom prst="rect">
            <a:avLst/>
          </a:prstGeom>
          <a:solidFill>
            <a:srgbClr val="006CB7"/>
          </a:solidFill>
          <a:ln>
            <a:noFill/>
          </a:ln>
          <a:effectLst>
            <a:outerShdw blurRad="254000" dist="38100" dir="2700000" algn="br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pPr defTabSz="457200">
              <a:defRPr/>
            </a:pPr>
            <a:endParaRPr lang="es-ES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8697913" y="0"/>
            <a:ext cx="347662" cy="860425"/>
          </a:xfrm>
          <a:prstGeom prst="rect">
            <a:avLst/>
          </a:prstGeom>
          <a:solidFill>
            <a:srgbClr val="EF4144"/>
          </a:solidFill>
          <a:ln>
            <a:noFill/>
          </a:ln>
          <a:effectLst>
            <a:outerShdw blurRad="254000" dist="38100" dir="2700000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pPr defTabSz="457200">
              <a:defRPr/>
            </a:pPr>
            <a:endParaRPr lang="es-ES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8413750" y="6400800"/>
            <a:ext cx="284163" cy="457200"/>
          </a:xfrm>
          <a:prstGeom prst="rect">
            <a:avLst/>
          </a:prstGeom>
          <a:solidFill>
            <a:srgbClr val="006CB7"/>
          </a:solidFill>
          <a:ln>
            <a:noFill/>
          </a:ln>
          <a:effectLst>
            <a:outerShdw blurRad="254000" dist="38100" dir="12899965" algn="br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pPr defTabSz="457200">
              <a:defRPr/>
            </a:pPr>
            <a:endParaRPr lang="es-ES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8697913" y="6400800"/>
            <a:ext cx="347662" cy="457200"/>
          </a:xfrm>
          <a:prstGeom prst="rect">
            <a:avLst/>
          </a:prstGeom>
          <a:solidFill>
            <a:srgbClr val="EF4144"/>
          </a:solidFill>
          <a:ln>
            <a:noFill/>
          </a:ln>
          <a:effectLst>
            <a:outerShdw blurRad="254000" dist="38100" dir="12899965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pPr defTabSz="457200">
              <a:defRPr/>
            </a:pPr>
            <a:endParaRPr lang="es-ES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133350" y="6494463"/>
            <a:ext cx="2762250" cy="246062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60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60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60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60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60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60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60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60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60" charset="-128"/>
              </a:defRPr>
            </a:lvl9pPr>
          </a:lstStyle>
          <a:p>
            <a:pPr defTabSz="457200" eaLnBrk="1" hangingPunct="1">
              <a:defRPr/>
            </a:pPr>
            <a:r>
              <a:rPr lang="es-ES_tradnl" sz="1000">
                <a:solidFill>
                  <a:srgbClr val="7F7F7F"/>
                </a:solidFill>
                <a:latin typeface="Verdana" pitchFamily="34" charset="0"/>
                <a:cs typeface="Arial" panose="020B0604020202020204" pitchFamily="34" charset="0"/>
              </a:rPr>
              <a:t>Gobierno de Chile / Ministerio de Salud</a:t>
            </a:r>
          </a:p>
        </p:txBody>
      </p:sp>
    </p:spTree>
    <p:extLst>
      <p:ext uri="{BB962C8B-B14F-4D97-AF65-F5344CB8AC3E}">
        <p14:creationId xmlns:p14="http://schemas.microsoft.com/office/powerpoint/2010/main" val="4023796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400" kern="1200">
          <a:solidFill>
            <a:srgbClr val="006CB7"/>
          </a:solidFill>
          <a:latin typeface="Verdana"/>
          <a:ea typeface="ヒラギノ角ゴ Pro W3" charset="-128"/>
          <a:cs typeface="Verdana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595959"/>
          </a:solidFill>
          <a:latin typeface="Verdana"/>
          <a:ea typeface="ヒラギノ角ゴ Pro W3" charset="-128"/>
          <a:cs typeface="Verdana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rgbClr val="595959"/>
          </a:solidFill>
          <a:latin typeface="Verdana"/>
          <a:ea typeface="ヒラギノ角ゴ Pro W3" charset="-128"/>
          <a:cs typeface="Verdana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595959"/>
          </a:solidFill>
          <a:latin typeface="Verdana"/>
          <a:ea typeface="ヒラギノ角ゴ Pro W3" charset="-128"/>
          <a:cs typeface="Verdana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400" kern="1200">
          <a:solidFill>
            <a:srgbClr val="595959"/>
          </a:solidFill>
          <a:latin typeface="Verdana"/>
          <a:ea typeface="ヒラギノ角ゴ Pro W3" charset="-128"/>
          <a:cs typeface="Verdana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400" kern="1200">
          <a:solidFill>
            <a:srgbClr val="595959"/>
          </a:solidFill>
          <a:latin typeface="Verdana"/>
          <a:ea typeface="ヒラギノ角ゴ Pro W3" charset="-128"/>
          <a:cs typeface="Verdan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16451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CL"/>
              <a:t>Click to edit Master title style</a:t>
            </a:r>
          </a:p>
        </p:txBody>
      </p:sp>
      <p:sp>
        <p:nvSpPr>
          <p:cNvPr id="614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52400" y="1477963"/>
            <a:ext cx="8177213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CL"/>
              <a:t>Click to edit Master text styles</a:t>
            </a:r>
          </a:p>
          <a:p>
            <a:pPr lvl="1"/>
            <a:r>
              <a:rPr lang="en-US" altLang="es-CL"/>
              <a:t>Second level</a:t>
            </a:r>
          </a:p>
          <a:p>
            <a:pPr lvl="2"/>
            <a:r>
              <a:rPr lang="en-US" altLang="es-CL"/>
              <a:t>Third level</a:t>
            </a:r>
          </a:p>
          <a:p>
            <a:pPr lvl="3"/>
            <a:r>
              <a:rPr lang="en-US" altLang="es-CL"/>
              <a:t>Fourth level</a:t>
            </a:r>
          </a:p>
          <a:p>
            <a:pPr lvl="4"/>
            <a:r>
              <a:rPr lang="en-US" altLang="es-CL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83313" y="6527800"/>
            <a:ext cx="2133600" cy="1936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898989"/>
                </a:solidFill>
                <a:latin typeface="Verdana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94D81E7A-62A5-467D-B3CA-DD04C8BAF8AE}" type="slidenum">
              <a:rPr lang="en-US" altLang="es-CL" smtClean="0">
                <a:ea typeface="ヒラギノ角ゴ Pro W3" pitchFamily="-60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n-US" altLang="es-CL">
              <a:ea typeface="ヒラギノ角ゴ Pro W3" pitchFamily="-60" charset="-128"/>
            </a:endParaRPr>
          </a:p>
        </p:txBody>
      </p:sp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8413750" y="-6350"/>
            <a:ext cx="284163" cy="866775"/>
          </a:xfrm>
          <a:prstGeom prst="rect">
            <a:avLst/>
          </a:prstGeom>
          <a:solidFill>
            <a:srgbClr val="006CB7"/>
          </a:solidFill>
          <a:ln>
            <a:noFill/>
          </a:ln>
          <a:effectLst>
            <a:outerShdw blurRad="254000" dist="38100" dir="2700000" algn="br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pitchFamily="-60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pitchFamily="-60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pitchFamily="-60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pitchFamily="-60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pitchFamily="-60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60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60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60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60" charset="-128"/>
              </a:defRPr>
            </a:lvl9pPr>
          </a:lstStyle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</a:pPr>
            <a:endParaRPr lang="es-ES" altLang="es-CL" sz="18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8697913" y="0"/>
            <a:ext cx="347662" cy="860425"/>
          </a:xfrm>
          <a:prstGeom prst="rect">
            <a:avLst/>
          </a:prstGeom>
          <a:solidFill>
            <a:srgbClr val="EF4144"/>
          </a:solidFill>
          <a:ln>
            <a:noFill/>
          </a:ln>
          <a:effectLst>
            <a:outerShdw blurRad="254000" dist="38100" dir="2700000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pitchFamily="-60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pitchFamily="-60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pitchFamily="-60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pitchFamily="-60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pitchFamily="-60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60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60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60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60" charset="-128"/>
              </a:defRPr>
            </a:lvl9pPr>
          </a:lstStyle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</a:pPr>
            <a:endParaRPr lang="es-ES" altLang="es-CL" sz="18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 userDrawn="1"/>
        </p:nvSpPr>
        <p:spPr bwMode="auto">
          <a:xfrm>
            <a:off x="8413750" y="6400800"/>
            <a:ext cx="284163" cy="457200"/>
          </a:xfrm>
          <a:prstGeom prst="rect">
            <a:avLst/>
          </a:prstGeom>
          <a:solidFill>
            <a:srgbClr val="006CB7"/>
          </a:solidFill>
          <a:ln>
            <a:noFill/>
          </a:ln>
          <a:effectLst>
            <a:outerShdw blurRad="254000" dist="38100" dir="12899965" algn="br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pitchFamily="-60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pitchFamily="-60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pitchFamily="-60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pitchFamily="-60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pitchFamily="-60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60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60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60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60" charset="-128"/>
              </a:defRPr>
            </a:lvl9pPr>
          </a:lstStyle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</a:pPr>
            <a:endParaRPr lang="es-ES" altLang="es-CL" sz="18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 userDrawn="1"/>
        </p:nvSpPr>
        <p:spPr bwMode="auto">
          <a:xfrm>
            <a:off x="8697913" y="6400800"/>
            <a:ext cx="347662" cy="457200"/>
          </a:xfrm>
          <a:prstGeom prst="rect">
            <a:avLst/>
          </a:prstGeom>
          <a:solidFill>
            <a:srgbClr val="EF4144"/>
          </a:solidFill>
          <a:ln>
            <a:noFill/>
          </a:ln>
          <a:effectLst>
            <a:outerShdw blurRad="254000" dist="38100" dir="12899965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pitchFamily="-60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pitchFamily="-60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pitchFamily="-60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pitchFamily="-60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pitchFamily="-60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60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60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60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60" charset="-128"/>
              </a:defRPr>
            </a:lvl9pPr>
          </a:lstStyle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</a:pPr>
            <a:endParaRPr lang="es-ES" altLang="es-CL" sz="18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2" name="CuadroTexto 11"/>
          <p:cNvSpPr txBox="1"/>
          <p:nvPr userDrawn="1"/>
        </p:nvSpPr>
        <p:spPr>
          <a:xfrm>
            <a:off x="133350" y="6494463"/>
            <a:ext cx="2762250" cy="246062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pitchFamily="-60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pitchFamily="-60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pitchFamily="-60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pitchFamily="-60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pitchFamily="-60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60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60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60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60" charset="-128"/>
              </a:defRPr>
            </a:lvl9pPr>
          </a:lstStyle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ES_tradnl" altLang="es-CL" sz="1000">
                <a:solidFill>
                  <a:srgbClr val="7F7F7F"/>
                </a:solidFill>
                <a:latin typeface="Verdana" pitchFamily="34" charset="0"/>
              </a:rPr>
              <a:t>Gobierno de Chile / Ministerio de Salud</a:t>
            </a:r>
          </a:p>
        </p:txBody>
      </p:sp>
    </p:spTree>
    <p:extLst>
      <p:ext uri="{BB962C8B-B14F-4D97-AF65-F5344CB8AC3E}">
        <p14:creationId xmlns:p14="http://schemas.microsoft.com/office/powerpoint/2010/main" val="2471850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400" kern="1200">
          <a:solidFill>
            <a:srgbClr val="006CB7"/>
          </a:solidFill>
          <a:latin typeface="Verdana"/>
          <a:ea typeface="ヒラギノ角ゴ Pro W3" charset="-128"/>
          <a:cs typeface="Verdana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rgbClr val="595959"/>
          </a:solidFill>
          <a:latin typeface="Verdana"/>
          <a:ea typeface="ヒラギノ角ゴ Pro W3" charset="-128"/>
          <a:cs typeface="Verdana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595959"/>
          </a:solidFill>
          <a:latin typeface="Verdana"/>
          <a:ea typeface="ヒラギノ角ゴ Pro W3" charset="-128"/>
          <a:cs typeface="Verdana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rgbClr val="595959"/>
          </a:solidFill>
          <a:latin typeface="Verdana"/>
          <a:ea typeface="ヒラギノ角ゴ Pro W3" charset="-128"/>
          <a:cs typeface="Verdana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400" kern="1200">
          <a:solidFill>
            <a:srgbClr val="595959"/>
          </a:solidFill>
          <a:latin typeface="Verdana"/>
          <a:ea typeface="ヒラギノ角ゴ Pro W3" charset="-128"/>
          <a:cs typeface="Verdana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400" kern="1200">
          <a:solidFill>
            <a:srgbClr val="595959"/>
          </a:solidFill>
          <a:latin typeface="Verdana"/>
          <a:ea typeface="ヒラギノ角ゴ Pro W3" charset="-128"/>
          <a:cs typeface="Verdan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Title 1"/>
          <p:cNvSpPr txBox="1">
            <a:spLocks/>
          </p:cNvSpPr>
          <p:nvPr/>
        </p:nvSpPr>
        <p:spPr bwMode="auto">
          <a:xfrm>
            <a:off x="2447256" y="1124744"/>
            <a:ext cx="6696744" cy="18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CL" sz="4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Conversatorio Virtual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CL" sz="4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Atención Primaria de Salud en Tiempos de Pandemia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s-CL" sz="2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s-CL" sz="2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s-CL" sz="2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es-CL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Constanza Harbin Barahona</a:t>
            </a: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es-CL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Directora de Atención Primaria </a:t>
            </a: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es-CL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Servicio de Salud Viña del Mar-Quillota  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s-CL" sz="2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s-CL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0878294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B707364B-8757-4B41-A2EF-523A02EDD5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1679575"/>
            <a:ext cx="6828427" cy="3825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9AB13611-95FE-423C-ADD7-2FC31669BC29}"/>
              </a:ext>
            </a:extLst>
          </p:cNvPr>
          <p:cNvSpPr txBox="1"/>
          <p:nvPr/>
        </p:nvSpPr>
        <p:spPr>
          <a:xfrm>
            <a:off x="-433887" y="857251"/>
            <a:ext cx="7950200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700" dirty="0"/>
              <a:t>VACUNACIÓN SARS-COV-2</a:t>
            </a:r>
          </a:p>
          <a:p>
            <a:pPr algn="ctr"/>
            <a:r>
              <a:rPr lang="es-MX" sz="2400" dirty="0"/>
              <a:t>2da DOSIS DE REFUERZO</a:t>
            </a:r>
            <a:endParaRPr lang="es-CL" sz="2400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897E0B0-520F-455A-8D6F-29FF39C6A609}"/>
              </a:ext>
            </a:extLst>
          </p:cNvPr>
          <p:cNvSpPr txBox="1"/>
          <p:nvPr/>
        </p:nvSpPr>
        <p:spPr>
          <a:xfrm>
            <a:off x="6955426" y="1541076"/>
            <a:ext cx="215643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br>
              <a:rPr lang="es-CL" sz="1500" dirty="0"/>
            </a:br>
            <a:r>
              <a:rPr lang="es-CL" sz="1500" b="1" dirty="0">
                <a:solidFill>
                  <a:srgbClr val="000000"/>
                </a:solidFill>
              </a:rPr>
              <a:t>*Inmunocomprometidos:</a:t>
            </a:r>
            <a:endParaRPr lang="es-CL" sz="1500" dirty="0"/>
          </a:p>
          <a:p>
            <a:r>
              <a:rPr lang="es-CL" sz="1500" b="1" dirty="0">
                <a:solidFill>
                  <a:srgbClr val="000000"/>
                </a:solidFill>
              </a:rPr>
              <a:t>-Vacuna a utilizar: </a:t>
            </a:r>
            <a:r>
              <a:rPr lang="es-CL" sz="1500" b="1" dirty="0">
                <a:solidFill>
                  <a:srgbClr val="FF0000"/>
                </a:solidFill>
              </a:rPr>
              <a:t>PFIZER</a:t>
            </a:r>
          </a:p>
          <a:p>
            <a:endParaRPr lang="es-CL" sz="1500" b="1" dirty="0">
              <a:solidFill>
                <a:srgbClr val="FF0000"/>
              </a:solidFill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39970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6670D566-35C5-453D-A0D0-B250EBE84653}"/>
              </a:ext>
            </a:extLst>
          </p:cNvPr>
          <p:cNvSpPr txBox="1"/>
          <p:nvPr/>
        </p:nvSpPr>
        <p:spPr>
          <a:xfrm>
            <a:off x="795867" y="1029290"/>
            <a:ext cx="7950200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700" dirty="0"/>
              <a:t>VACUNACIÓN SARS-COV-2</a:t>
            </a:r>
          </a:p>
          <a:p>
            <a:pPr algn="ctr"/>
            <a:r>
              <a:rPr lang="es-MX" sz="2400" dirty="0"/>
              <a:t>2da DOSIS DE REFUERZO</a:t>
            </a:r>
            <a:endParaRPr lang="es-CL" sz="2400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96267A2-FD27-4D9C-BC3A-2D0DF6DECAB1}"/>
              </a:ext>
            </a:extLst>
          </p:cNvPr>
          <p:cNvSpPr txBox="1"/>
          <p:nvPr/>
        </p:nvSpPr>
        <p:spPr>
          <a:xfrm>
            <a:off x="6576256" y="2091289"/>
            <a:ext cx="2567744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500" b="1" dirty="0">
                <a:solidFill>
                  <a:srgbClr val="000000"/>
                </a:solidFill>
              </a:rPr>
              <a:t>-Vacuna a utilizar: </a:t>
            </a:r>
            <a:r>
              <a:rPr lang="es-CL" sz="1500" b="1" dirty="0">
                <a:solidFill>
                  <a:srgbClr val="FF0000"/>
                </a:solidFill>
              </a:rPr>
              <a:t>PFIZER</a:t>
            </a:r>
          </a:p>
          <a:p>
            <a:r>
              <a:rPr lang="es-CL" sz="1500" dirty="0"/>
              <a:t>Sinovac, AstraZeneca o Moderna (según disponibilidad)</a:t>
            </a:r>
            <a:endParaRPr lang="es-CL" sz="1500" b="1" dirty="0">
              <a:solidFill>
                <a:srgbClr val="FF0000"/>
              </a:solidFill>
            </a:endParaRPr>
          </a:p>
          <a:p>
            <a:endParaRPr lang="es-CL" sz="1500" b="1" dirty="0">
              <a:solidFill>
                <a:srgbClr val="FF0000"/>
              </a:solidFill>
            </a:endParaRPr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id="{55F97D5B-2DB3-4AB1-87A3-13E271033E8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57700" y="3314700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s-CL" sz="1350"/>
          </a:p>
        </p:txBody>
      </p:sp>
      <p:sp>
        <p:nvSpPr>
          <p:cNvPr id="6" name="AutoShape 2">
            <a:extLst>
              <a:ext uri="{FF2B5EF4-FFF2-40B4-BE49-F238E27FC236}">
                <a16:creationId xmlns:a16="http://schemas.microsoft.com/office/drawing/2014/main" id="{7D7C57C0-0EEB-4773-A064-0021E9EC2FA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2000" y="3429000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s-CL" sz="1350"/>
          </a:p>
        </p:txBody>
      </p:sp>
      <p:sp>
        <p:nvSpPr>
          <p:cNvPr id="8" name="AutoShape 4">
            <a:extLst>
              <a:ext uri="{FF2B5EF4-FFF2-40B4-BE49-F238E27FC236}">
                <a16:creationId xmlns:a16="http://schemas.microsoft.com/office/drawing/2014/main" id="{B5DD2D38-80A7-4C1B-A6A0-D471F856C16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686300" y="3543300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s-CL" sz="135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9ABFA190-8658-4F64-8EAD-9CD33EFC8C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89" y="1883369"/>
            <a:ext cx="6522110" cy="3655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35980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C8AC76C6-E55C-41D2-BB73-917C6B2F1934}"/>
              </a:ext>
            </a:extLst>
          </p:cNvPr>
          <p:cNvSpPr txBox="1"/>
          <p:nvPr/>
        </p:nvSpPr>
        <p:spPr>
          <a:xfrm>
            <a:off x="764931" y="1111003"/>
            <a:ext cx="7385538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700" dirty="0"/>
              <a:t>VACUNACIÓN SARS-COV-2</a:t>
            </a:r>
          </a:p>
          <a:p>
            <a:pPr algn="ctr"/>
            <a:r>
              <a:rPr lang="es-MX" sz="2400" dirty="0"/>
              <a:t>VACUNACIÓN A FUNCIONARIOS DE LA SALUD</a:t>
            </a:r>
            <a:endParaRPr lang="es-CL" sz="2400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1D81EEE-E144-44CF-B520-43D701ED6017}"/>
              </a:ext>
            </a:extLst>
          </p:cNvPr>
          <p:cNvSpPr txBox="1"/>
          <p:nvPr/>
        </p:nvSpPr>
        <p:spPr>
          <a:xfrm>
            <a:off x="6993401" y="2509000"/>
            <a:ext cx="2314136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L" sz="1350" b="1" dirty="0">
                <a:solidFill>
                  <a:srgbClr val="000000"/>
                </a:solidFill>
              </a:rPr>
              <a:t>*Funcionarios:</a:t>
            </a:r>
            <a:endParaRPr lang="es-CL" sz="1350" dirty="0"/>
          </a:p>
          <a:p>
            <a:r>
              <a:rPr lang="es-CL" sz="1350" b="1" dirty="0">
                <a:solidFill>
                  <a:srgbClr val="000000"/>
                </a:solidFill>
              </a:rPr>
              <a:t>-Vacuna a utilizar: </a:t>
            </a:r>
            <a:r>
              <a:rPr lang="es-CL" sz="1350" b="1" dirty="0">
                <a:solidFill>
                  <a:srgbClr val="FF0000"/>
                </a:solidFill>
              </a:rPr>
              <a:t>PFIZER</a:t>
            </a:r>
          </a:p>
        </p:txBody>
      </p:sp>
      <p:sp>
        <p:nvSpPr>
          <p:cNvPr id="2" name="AutoShape 2">
            <a:extLst>
              <a:ext uri="{FF2B5EF4-FFF2-40B4-BE49-F238E27FC236}">
                <a16:creationId xmlns:a16="http://schemas.microsoft.com/office/drawing/2014/main" id="{75805F64-035E-477F-A16E-16F85B11D80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57700" y="3314700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s-CL" sz="135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B03AFC5-250E-4249-9C02-F683D5AE40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961" y="1965083"/>
            <a:ext cx="6345296" cy="3555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95588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9A4E265F-6CE8-4567-9C47-610DA28BDEA4}"/>
              </a:ext>
            </a:extLst>
          </p:cNvPr>
          <p:cNvSpPr txBox="1"/>
          <p:nvPr/>
        </p:nvSpPr>
        <p:spPr>
          <a:xfrm>
            <a:off x="6112192" y="2528753"/>
            <a:ext cx="24047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700" dirty="0"/>
              <a:t>VACUNACIÓN SARS-COV-2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F867044-616E-46AE-96A2-33D003D6B0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038" y="870191"/>
            <a:ext cx="4731842" cy="473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711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885D2C8-8479-4B7B-9EF4-95B92B3A9A56}"/>
              </a:ext>
            </a:extLst>
          </p:cNvPr>
          <p:cNvSpPr txBox="1"/>
          <p:nvPr/>
        </p:nvSpPr>
        <p:spPr>
          <a:xfrm>
            <a:off x="1285110" y="601303"/>
            <a:ext cx="657378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700" b="1" dirty="0"/>
              <a:t>ESTRATEGIA VACUNACIÓN INFLUENZA 2022</a:t>
            </a:r>
            <a:endParaRPr lang="es-CL" sz="2700" b="1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F13DD3D1-AB07-4735-B499-3EA226E6B4CB}"/>
              </a:ext>
            </a:extLst>
          </p:cNvPr>
          <p:cNvSpPr txBox="1"/>
          <p:nvPr/>
        </p:nvSpPr>
        <p:spPr>
          <a:xfrm>
            <a:off x="995289" y="1412776"/>
            <a:ext cx="7153421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s-ES" dirty="0"/>
              <a:t>La campaña de vacunación  se implementará a partir del </a:t>
            </a:r>
            <a:r>
              <a:rPr lang="es-ES" b="1" dirty="0"/>
              <a:t>16-03-2022.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s-ES" dirty="0"/>
              <a:t>La meta de vacunación contra influenza es de </a:t>
            </a:r>
            <a:r>
              <a:rPr lang="es-ES" b="1" dirty="0"/>
              <a:t>85% </a:t>
            </a:r>
            <a:r>
              <a:rPr lang="es-ES" dirty="0"/>
              <a:t>a nivel nacional y por grupo objetivo.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s-ES" dirty="0"/>
              <a:t>Campañas </a:t>
            </a:r>
            <a:r>
              <a:rPr lang="es-ES" dirty="0" err="1"/>
              <a:t>extramuro</a:t>
            </a:r>
            <a:r>
              <a:rPr lang="es-ES" dirty="0"/>
              <a:t>: colegios, ELEAM, puntos de vacunación, lugares de trabajo….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s-ES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s-ES" b="1" dirty="0"/>
              <a:t>Población objetivo:</a:t>
            </a:r>
          </a:p>
          <a:p>
            <a:endParaRPr lang="es-ES" dirty="0"/>
          </a:p>
          <a:p>
            <a:pPr marL="214313" indent="-214313">
              <a:buFontTx/>
              <a:buChar char="-"/>
            </a:pPr>
            <a:r>
              <a:rPr lang="es-ES" dirty="0"/>
              <a:t>Personal de salud.</a:t>
            </a:r>
          </a:p>
          <a:p>
            <a:pPr marL="214313" indent="-214313">
              <a:buFontTx/>
              <a:buChar char="-"/>
            </a:pPr>
            <a:r>
              <a:rPr lang="es-ES" dirty="0"/>
              <a:t>Personas de 65 años y mas.</a:t>
            </a:r>
          </a:p>
          <a:p>
            <a:pPr marL="214313" indent="-214313">
              <a:buFontTx/>
              <a:buChar char="-"/>
            </a:pPr>
            <a:r>
              <a:rPr lang="es-ES" dirty="0"/>
              <a:t>Enfermos crónicos, entre los 11 y hasta los 64 años.</a:t>
            </a:r>
          </a:p>
          <a:p>
            <a:pPr marL="214313" indent="-214313">
              <a:buFontTx/>
              <a:buChar char="-"/>
            </a:pPr>
            <a:r>
              <a:rPr lang="es-ES" dirty="0"/>
              <a:t>Embarazadas, en cualquier etapa de gestación.</a:t>
            </a:r>
          </a:p>
          <a:p>
            <a:pPr marL="214313" indent="-214313">
              <a:buFontTx/>
              <a:buChar char="-"/>
            </a:pPr>
            <a:r>
              <a:rPr lang="es-ES" dirty="0"/>
              <a:t>Niños y niñas desde los 6 meses hasta 5to año básico.</a:t>
            </a:r>
          </a:p>
          <a:p>
            <a:pPr marL="214313" indent="-214313">
              <a:buFontTx/>
              <a:buChar char="-"/>
            </a:pPr>
            <a:r>
              <a:rPr lang="es-ES" dirty="0"/>
              <a:t>Estrategia capullo para prematuros.</a:t>
            </a:r>
          </a:p>
          <a:p>
            <a:pPr marL="214313" indent="-214313">
              <a:buFontTx/>
              <a:buChar char="-"/>
            </a:pPr>
            <a:r>
              <a:rPr lang="es-ES" dirty="0"/>
              <a:t>Trabajadores de la educación preescolar y escolar hasta 5to año básico.</a:t>
            </a:r>
          </a:p>
          <a:p>
            <a:pPr marL="214313" indent="-214313">
              <a:buFontTx/>
              <a:buChar char="-"/>
            </a:pPr>
            <a:r>
              <a:rPr lang="es-ES" dirty="0"/>
              <a:t>Trabajadores de avícolas y de criaderos de cerdos.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s-ES" dirty="0"/>
          </a:p>
          <a:p>
            <a:r>
              <a:rPr lang="es-ES" dirty="0"/>
              <a:t> 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1394886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C29618-68B1-4754-99CD-A37D2CD990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90388" y="211245"/>
            <a:ext cx="9649072" cy="1143000"/>
          </a:xfrm>
        </p:spPr>
        <p:txBody>
          <a:bodyPr/>
          <a:lstStyle/>
          <a:p>
            <a:pPr algn="ctr"/>
            <a:r>
              <a:rPr lang="es-CL" dirty="0"/>
              <a:t>¿</a:t>
            </a:r>
            <a:r>
              <a:rPr lang="es-CL" sz="3200" dirty="0"/>
              <a:t>Qué estrategias tenemos en APS?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A3D620E-D89B-40B4-84AC-D86CC5A5957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DBBC2B-1A5E-4D21-96C9-A1CC94474072}" type="slidenum">
              <a:rPr lang="en-US" altLang="es-CL" smtClean="0"/>
              <a:pPr/>
              <a:t>15</a:t>
            </a:fld>
            <a:endParaRPr lang="en-US" altLang="es-CL"/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6836CCCD-5AB0-482C-9E11-4A0D2B01B23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99708074"/>
              </p:ext>
            </p:extLst>
          </p:nvPr>
        </p:nvGraphicFramePr>
        <p:xfrm>
          <a:off x="323528" y="1382657"/>
          <a:ext cx="8352928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841503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dirty="0"/>
              <a:t>UNIDADES DE OBSERVACIÓN PROLONGADA (UOP)</a:t>
            </a:r>
          </a:p>
        </p:txBody>
      </p:sp>
      <p:graphicFrame>
        <p:nvGraphicFramePr>
          <p:cNvPr id="8" name="Marcador de contenido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58087864"/>
              </p:ext>
            </p:extLst>
          </p:nvPr>
        </p:nvGraphicFramePr>
        <p:xfrm>
          <a:off x="539552" y="1196752"/>
          <a:ext cx="4320480" cy="4030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14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590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57936">
                <a:tc>
                  <a:txBody>
                    <a:bodyPr/>
                    <a:lstStyle/>
                    <a:p>
                      <a:pPr algn="ctr"/>
                      <a:r>
                        <a:rPr lang="es-CL" sz="2400" dirty="0"/>
                        <a:t>N°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2400" dirty="0"/>
                        <a:t>COMUNA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2224">
                <a:tc>
                  <a:txBody>
                    <a:bodyPr/>
                    <a:lstStyle/>
                    <a:p>
                      <a:r>
                        <a:rPr lang="es-CL" sz="2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2800" dirty="0">
                          <a:solidFill>
                            <a:schemeClr val="tx1"/>
                          </a:solidFill>
                        </a:rPr>
                        <a:t>Viña del Mar (2)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0237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2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2800" dirty="0">
                          <a:solidFill>
                            <a:schemeClr val="tx1"/>
                          </a:solidFill>
                        </a:rPr>
                        <a:t>Quilpué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0237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20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2800" dirty="0">
                          <a:solidFill>
                            <a:schemeClr val="tx1"/>
                          </a:solidFill>
                        </a:rPr>
                        <a:t>Concón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0237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20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2800" dirty="0">
                          <a:solidFill>
                            <a:schemeClr val="tx1"/>
                          </a:solidFill>
                        </a:rPr>
                        <a:t>La Calera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0237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20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2800" dirty="0">
                          <a:solidFill>
                            <a:schemeClr val="tx1"/>
                          </a:solidFill>
                        </a:rPr>
                        <a:t>Quillota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90237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20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2800" dirty="0" err="1">
                          <a:solidFill>
                            <a:schemeClr val="tx1"/>
                          </a:solidFill>
                        </a:rPr>
                        <a:t>Olmué</a:t>
                      </a:r>
                      <a:endParaRPr lang="es-CL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5" name="Marcador de número de diapositiva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AD8C48-18CC-43E2-950F-E6519B91D366}" type="slidenum">
              <a:rPr lang="en-US" altLang="es-CL" smtClean="0"/>
              <a:pPr/>
              <a:t>16</a:t>
            </a:fld>
            <a:endParaRPr lang="en-US" altLang="es-CL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FAA0143-678D-40B0-A8B1-B341270C314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5500" y="1289375"/>
            <a:ext cx="3038948" cy="4823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5208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2A459C1-F48F-4A76-8807-81AF3AAD9C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dirty="0"/>
              <a:t>TEST DE ANTÍGENO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DD4A3A9-2D6A-433B-AD90-E99B1866BE3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DBBC2B-1A5E-4D21-96C9-A1CC94474072}" type="slidenum">
              <a:rPr lang="en-US" altLang="es-CL" smtClean="0"/>
              <a:pPr/>
              <a:t>17</a:t>
            </a:fld>
            <a:endParaRPr lang="en-US" altLang="es-CL"/>
          </a:p>
        </p:txBody>
      </p:sp>
      <p:graphicFrame>
        <p:nvGraphicFramePr>
          <p:cNvPr id="9" name="Tabla 5">
            <a:extLst>
              <a:ext uri="{FF2B5EF4-FFF2-40B4-BE49-F238E27FC236}">
                <a16:creationId xmlns:a16="http://schemas.microsoft.com/office/drawing/2014/main" id="{D39516B6-05B5-4C6E-9FA2-C76E095C88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2774545"/>
              </p:ext>
            </p:extLst>
          </p:nvPr>
        </p:nvGraphicFramePr>
        <p:xfrm>
          <a:off x="553616" y="836712"/>
          <a:ext cx="7776864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8432">
                  <a:extLst>
                    <a:ext uri="{9D8B030D-6E8A-4147-A177-3AD203B41FA5}">
                      <a16:colId xmlns:a16="http://schemas.microsoft.com/office/drawing/2014/main" val="1803196452"/>
                    </a:ext>
                  </a:extLst>
                </a:gridCol>
                <a:gridCol w="3888432">
                  <a:extLst>
                    <a:ext uri="{9D8B030D-6E8A-4147-A177-3AD203B41FA5}">
                      <a16:colId xmlns:a16="http://schemas.microsoft.com/office/drawing/2014/main" val="291449747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CL" dirty="0"/>
                        <a:t>Comunas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02017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0" fontAlgn="b"/>
                      <a:r>
                        <a:rPr lang="es-CL" b="1" dirty="0">
                          <a:effectLst/>
                        </a:rPr>
                        <a:t>1.- CALERA</a:t>
                      </a:r>
                    </a:p>
                  </a:txBody>
                  <a:tcPr marL="28575" marR="28575" marT="0" marB="0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s-CL" b="1" dirty="0">
                          <a:effectLst/>
                        </a:rPr>
                        <a:t>9.-QUINTERO</a:t>
                      </a:r>
                    </a:p>
                  </a:txBody>
                  <a:tcPr marL="28575" marR="28575" marT="0" marB="0" anchor="b"/>
                </a:tc>
                <a:extLst>
                  <a:ext uri="{0D108BD9-81ED-4DB2-BD59-A6C34878D82A}">
                    <a16:rowId xmlns:a16="http://schemas.microsoft.com/office/drawing/2014/main" val="39842588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0" fontAlgn="b"/>
                      <a:r>
                        <a:rPr lang="es-CL" b="1" dirty="0">
                          <a:effectLst/>
                        </a:rPr>
                        <a:t>2,- CONCÓN</a:t>
                      </a:r>
                    </a:p>
                  </a:txBody>
                  <a:tcPr marL="28575" marR="28575" marT="0" marB="0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s-CL" b="1" dirty="0">
                          <a:effectLst/>
                        </a:rPr>
                        <a:t>10.-VILLA ALEMANA</a:t>
                      </a:r>
                    </a:p>
                  </a:txBody>
                  <a:tcPr marL="28575" marR="28575" marT="0" marB="0" anchor="b"/>
                </a:tc>
                <a:extLst>
                  <a:ext uri="{0D108BD9-81ED-4DB2-BD59-A6C34878D82A}">
                    <a16:rowId xmlns:a16="http://schemas.microsoft.com/office/drawing/2014/main" val="14802065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0" fontAlgn="b"/>
                      <a:r>
                        <a:rPr lang="es-CL" b="1" dirty="0">
                          <a:effectLst/>
                        </a:rPr>
                        <a:t>3.-HIJUELAS</a:t>
                      </a:r>
                    </a:p>
                  </a:txBody>
                  <a:tcPr marL="28575" marR="28575" marT="0" marB="0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s-CL" b="1" dirty="0">
                          <a:effectLst/>
                        </a:rPr>
                        <a:t>11.-VIÑA DEL MAR</a:t>
                      </a:r>
                    </a:p>
                  </a:txBody>
                  <a:tcPr marL="28575" marR="28575" marT="0" marB="0" anchor="b"/>
                </a:tc>
                <a:extLst>
                  <a:ext uri="{0D108BD9-81ED-4DB2-BD59-A6C34878D82A}">
                    <a16:rowId xmlns:a16="http://schemas.microsoft.com/office/drawing/2014/main" val="13743356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0" fontAlgn="b"/>
                      <a:r>
                        <a:rPr lang="es-CL" b="1" dirty="0">
                          <a:effectLst/>
                        </a:rPr>
                        <a:t>4.-LA CRUZ</a:t>
                      </a:r>
                    </a:p>
                  </a:txBody>
                  <a:tcPr marL="28575" marR="28575" marT="0" marB="0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s-CL" b="1" dirty="0">
                          <a:effectLst/>
                        </a:rPr>
                        <a:t>12.-ZAPALLAR</a:t>
                      </a:r>
                    </a:p>
                  </a:txBody>
                  <a:tcPr marL="28575" marR="28575" marT="0" marB="0" anchor="b"/>
                </a:tc>
                <a:extLst>
                  <a:ext uri="{0D108BD9-81ED-4DB2-BD59-A6C34878D82A}">
                    <a16:rowId xmlns:a16="http://schemas.microsoft.com/office/drawing/2014/main" val="21485607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0" fontAlgn="b"/>
                      <a:r>
                        <a:rPr lang="es-CL" b="1" dirty="0">
                          <a:effectLst/>
                        </a:rPr>
                        <a:t>5.-LA LIGUA</a:t>
                      </a:r>
                    </a:p>
                  </a:txBody>
                  <a:tcPr marL="28575" marR="28575" marT="0" marB="0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s-CL" b="1" dirty="0">
                          <a:effectLst/>
                        </a:rPr>
                        <a:t>13.-PUCHUNCAVÍ</a:t>
                      </a:r>
                    </a:p>
                  </a:txBody>
                  <a:tcPr marL="28575" marR="28575" marT="0" marB="0" anchor="b"/>
                </a:tc>
                <a:extLst>
                  <a:ext uri="{0D108BD9-81ED-4DB2-BD59-A6C34878D82A}">
                    <a16:rowId xmlns:a16="http://schemas.microsoft.com/office/drawing/2014/main" val="21586252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0" fontAlgn="b"/>
                      <a:r>
                        <a:rPr lang="es-CL" b="1" dirty="0">
                          <a:effectLst/>
                        </a:rPr>
                        <a:t>6.-LIMACHE</a:t>
                      </a:r>
                    </a:p>
                  </a:txBody>
                  <a:tcPr marL="28575" marR="28575" marT="0" marB="0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s-CL" b="1" dirty="0">
                          <a:effectLst/>
                        </a:rPr>
                        <a:t>14.-QUILLOTA</a:t>
                      </a:r>
                    </a:p>
                  </a:txBody>
                  <a:tcPr marL="28575" marR="28575" marT="0" marB="0" anchor="b"/>
                </a:tc>
                <a:extLst>
                  <a:ext uri="{0D108BD9-81ED-4DB2-BD59-A6C34878D82A}">
                    <a16:rowId xmlns:a16="http://schemas.microsoft.com/office/drawing/2014/main" val="31902885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0" fontAlgn="b"/>
                      <a:r>
                        <a:rPr lang="es-CL" b="1" dirty="0">
                          <a:effectLst/>
                        </a:rPr>
                        <a:t>7.-NOGALES</a:t>
                      </a:r>
                    </a:p>
                  </a:txBody>
                  <a:tcPr marL="28575" marR="28575" marT="0" marB="0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s-CL" b="1" dirty="0">
                          <a:effectLst/>
                        </a:rPr>
                        <a:t>15.-QUILPUÉ</a:t>
                      </a:r>
                    </a:p>
                  </a:txBody>
                  <a:tcPr marL="28575" marR="28575" marT="0" marB="0" anchor="b"/>
                </a:tc>
                <a:extLst>
                  <a:ext uri="{0D108BD9-81ED-4DB2-BD59-A6C34878D82A}">
                    <a16:rowId xmlns:a16="http://schemas.microsoft.com/office/drawing/2014/main" val="12116745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0" fontAlgn="b"/>
                      <a:r>
                        <a:rPr lang="es-CL" b="1" dirty="0">
                          <a:effectLst/>
                        </a:rPr>
                        <a:t>8.-OLMUÉ</a:t>
                      </a:r>
                    </a:p>
                  </a:txBody>
                  <a:tcPr marL="28575" marR="28575" marT="0" marB="0" anchor="b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b="1" dirty="0">
                          <a:effectLst/>
                        </a:rPr>
                        <a:t>16.-PAPUDO</a:t>
                      </a:r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5660041"/>
                  </a:ext>
                </a:extLst>
              </a:tr>
            </a:tbl>
          </a:graphicData>
        </a:graphic>
      </p:graphicFrame>
      <p:pic>
        <p:nvPicPr>
          <p:cNvPr id="5" name="Imagen 4">
            <a:extLst>
              <a:ext uri="{FF2B5EF4-FFF2-40B4-BE49-F238E27FC236}">
                <a16:creationId xmlns:a16="http://schemas.microsoft.com/office/drawing/2014/main" id="{28F0DFD2-0E6E-4908-9342-B9A71CC1247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6144" y="4333305"/>
            <a:ext cx="3024336" cy="2203698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D55F9C1A-6B3F-4CDA-BEF3-4C1D1C4E326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4356385"/>
            <a:ext cx="3024336" cy="2268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3311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B51711-1D35-4FEB-A640-6D7BF8A399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548680"/>
            <a:ext cx="8164513" cy="746720"/>
          </a:xfrm>
        </p:spPr>
        <p:txBody>
          <a:bodyPr/>
          <a:lstStyle/>
          <a:p>
            <a:pPr algn="ctr"/>
            <a:r>
              <a:rPr lang="es-CL" sz="2800" dirty="0"/>
              <a:t>Testeo semana 7 -13 febrero</a:t>
            </a:r>
            <a:br>
              <a:rPr lang="es-CL" dirty="0"/>
            </a:br>
            <a:endParaRPr lang="es-C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AE2C339-67A9-4360-99C4-2C211F8CB7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endParaRPr lang="es-CL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FF1F6F0-907C-4731-97F9-B9571DF4C1B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DBBC2B-1A5E-4D21-96C9-A1CC94474072}" type="slidenum">
              <a:rPr lang="en-US" altLang="es-CL" smtClean="0"/>
              <a:pPr/>
              <a:t>18</a:t>
            </a:fld>
            <a:endParaRPr lang="en-US" altLang="es-CL"/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F078BD5A-F223-48BC-97CE-59CA5245F2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3576052"/>
              </p:ext>
            </p:extLst>
          </p:nvPr>
        </p:nvGraphicFramePr>
        <p:xfrm>
          <a:off x="467544" y="2204864"/>
          <a:ext cx="5832647" cy="864096"/>
        </p:xfrm>
        <a:graphic>
          <a:graphicData uri="http://schemas.openxmlformats.org/drawingml/2006/table">
            <a:tbl>
              <a:tblPr/>
              <a:tblGrid>
                <a:gridCol w="2503080">
                  <a:extLst>
                    <a:ext uri="{9D8B030D-6E8A-4147-A177-3AD203B41FA5}">
                      <a16:colId xmlns:a16="http://schemas.microsoft.com/office/drawing/2014/main" val="1265256620"/>
                    </a:ext>
                  </a:extLst>
                </a:gridCol>
                <a:gridCol w="1841889">
                  <a:extLst>
                    <a:ext uri="{9D8B030D-6E8A-4147-A177-3AD203B41FA5}">
                      <a16:colId xmlns:a16="http://schemas.microsoft.com/office/drawing/2014/main" val="1368406163"/>
                    </a:ext>
                  </a:extLst>
                </a:gridCol>
                <a:gridCol w="1487678">
                  <a:extLst>
                    <a:ext uri="{9D8B030D-6E8A-4147-A177-3AD203B41FA5}">
                      <a16:colId xmlns:a16="http://schemas.microsoft.com/office/drawing/2014/main" val="1556310913"/>
                    </a:ext>
                  </a:extLst>
                </a:gridCol>
              </a:tblGrid>
              <a:tr h="864096"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b="1" dirty="0">
                          <a:effectLst/>
                        </a:rPr>
                        <a:t>TOTAL SEMANA PCR</a:t>
                      </a:r>
                    </a:p>
                  </a:txBody>
                  <a:tcPr marL="28575" marR="28575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b="1" dirty="0">
                          <a:effectLst/>
                        </a:rPr>
                        <a:t>7195</a:t>
                      </a:r>
                    </a:p>
                  </a:txBody>
                  <a:tcPr marL="28575" marR="28575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b="1" dirty="0">
                          <a:effectLst/>
                        </a:rPr>
                        <a:t>44.3%</a:t>
                      </a:r>
                    </a:p>
                  </a:txBody>
                  <a:tcPr marL="28575" marR="28575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7027788"/>
                  </a:ext>
                </a:extLst>
              </a:tr>
            </a:tbl>
          </a:graphicData>
        </a:graphic>
      </p:graphicFrame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7C77D006-1500-4E57-BC46-25C3E33CFF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6863863"/>
              </p:ext>
            </p:extLst>
          </p:nvPr>
        </p:nvGraphicFramePr>
        <p:xfrm>
          <a:off x="467543" y="3356992"/>
          <a:ext cx="5832647" cy="1512168"/>
        </p:xfrm>
        <a:graphic>
          <a:graphicData uri="http://schemas.openxmlformats.org/drawingml/2006/table">
            <a:tbl>
              <a:tblPr/>
              <a:tblGrid>
                <a:gridCol w="1504284">
                  <a:extLst>
                    <a:ext uri="{9D8B030D-6E8A-4147-A177-3AD203B41FA5}">
                      <a16:colId xmlns:a16="http://schemas.microsoft.com/office/drawing/2014/main" val="4098991276"/>
                    </a:ext>
                  </a:extLst>
                </a:gridCol>
                <a:gridCol w="1106926">
                  <a:extLst>
                    <a:ext uri="{9D8B030D-6E8A-4147-A177-3AD203B41FA5}">
                      <a16:colId xmlns:a16="http://schemas.microsoft.com/office/drawing/2014/main" val="2017200925"/>
                    </a:ext>
                  </a:extLst>
                </a:gridCol>
                <a:gridCol w="1192074">
                  <a:extLst>
                    <a:ext uri="{9D8B030D-6E8A-4147-A177-3AD203B41FA5}">
                      <a16:colId xmlns:a16="http://schemas.microsoft.com/office/drawing/2014/main" val="3807016546"/>
                    </a:ext>
                  </a:extLst>
                </a:gridCol>
                <a:gridCol w="2029363">
                  <a:extLst>
                    <a:ext uri="{9D8B030D-6E8A-4147-A177-3AD203B41FA5}">
                      <a16:colId xmlns:a16="http://schemas.microsoft.com/office/drawing/2014/main" val="3132903803"/>
                    </a:ext>
                  </a:extLst>
                </a:gridCol>
              </a:tblGrid>
              <a:tr h="756084">
                <a:tc>
                  <a:txBody>
                    <a:bodyPr/>
                    <a:lstStyle/>
                    <a:p>
                      <a:pPr rtl="0" fontAlgn="b"/>
                      <a:endParaRPr lang="es-CL">
                        <a:effectLst/>
                      </a:endParaRPr>
                    </a:p>
                  </a:txBody>
                  <a:tcPr marL="28575" marR="28575" marT="0" marB="0" anchor="b">
                    <a:lnL w="9525" cap="flat" cmpd="sng" algn="ctr">
                      <a:solidFill>
                        <a:srgbClr val="C05C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5C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b="1">
                          <a:effectLst/>
                        </a:rPr>
                        <a:t>Total muestras</a:t>
                      </a:r>
                    </a:p>
                  </a:txBody>
                  <a:tcPr marL="28575" marR="28575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b="1">
                          <a:effectLst/>
                        </a:rPr>
                        <a:t>Muestras (+)</a:t>
                      </a:r>
                    </a:p>
                  </a:txBody>
                  <a:tcPr marL="28575" marR="28575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b="1" dirty="0">
                          <a:effectLst/>
                        </a:rPr>
                        <a:t>% POSITIVIDAD</a:t>
                      </a:r>
                    </a:p>
                  </a:txBody>
                  <a:tcPr marL="28575" marR="28575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8153521"/>
                  </a:ext>
                </a:extLst>
              </a:tr>
              <a:tr h="756084"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b="1">
                          <a:effectLst/>
                        </a:rPr>
                        <a:t>TOTAL SEMANA</a:t>
                      </a:r>
                    </a:p>
                  </a:txBody>
                  <a:tcPr marL="28575" marR="28575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b="1">
                          <a:effectLst/>
                        </a:rPr>
                        <a:t>6494</a:t>
                      </a:r>
                    </a:p>
                  </a:txBody>
                  <a:tcPr marL="28575" marR="28575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b="1">
                          <a:effectLst/>
                        </a:rPr>
                        <a:t>2880</a:t>
                      </a:r>
                    </a:p>
                  </a:txBody>
                  <a:tcPr marL="28575" marR="28575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b="1" dirty="0">
                          <a:effectLst/>
                        </a:rPr>
                        <a:t>44.3</a:t>
                      </a:r>
                    </a:p>
                  </a:txBody>
                  <a:tcPr marL="28575" marR="28575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28737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39788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2E4B5B5-8AF9-44A9-A266-DE9FA0B54A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dirty="0"/>
              <a:t>¿QUÉ PRESTACIONES SE ESTÁN HACIENDO EN APS? ( Especialidades Ambulatorias) 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D4B2C4B-8B9A-4140-8BB1-D33E6F36BD6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DBBC2B-1A5E-4D21-96C9-A1CC94474072}" type="slidenum">
              <a:rPr lang="en-US" altLang="es-CL" smtClean="0"/>
              <a:pPr/>
              <a:t>19</a:t>
            </a:fld>
            <a:endParaRPr lang="en-US" altLang="es-CL"/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28D06B08-5140-4C86-86BE-6503AE93ECA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76162440"/>
              </p:ext>
            </p:extLst>
          </p:nvPr>
        </p:nvGraphicFramePr>
        <p:xfrm>
          <a:off x="133164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004405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DEA3006-CF05-4EFA-88DB-0AA8F214A22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DBBC2B-1A5E-4D21-96C9-A1CC94474072}" type="slidenum">
              <a:rPr lang="en-US" altLang="es-CL" smtClean="0"/>
              <a:pPr/>
              <a:t>2</a:t>
            </a:fld>
            <a:endParaRPr lang="en-US" altLang="es-CL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5E55690A-CBDE-4C33-999F-D0D42FDD39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377" y="476672"/>
            <a:ext cx="8655246" cy="5729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5905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F1B5BA-FECC-4835-B4E0-4F734E2D0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8B91714-67A7-4851-82D7-E1BC7623AE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s-CL" sz="4800" dirty="0"/>
              <a:t>MUCHAS GRACIAS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75D59EE-9996-4DD3-BADA-91FAB17BE01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DBBC2B-1A5E-4D21-96C9-A1CC94474072}" type="slidenum">
              <a:rPr lang="en-US" altLang="es-CL" smtClean="0"/>
              <a:pPr/>
              <a:t>20</a:t>
            </a:fld>
            <a:endParaRPr lang="en-US" altLang="es-CL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020811EA-EC59-411A-994D-C960D99669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9034" y="2439553"/>
            <a:ext cx="5580112" cy="4185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5516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contenido 5">
            <a:extLst>
              <a:ext uri="{FF2B5EF4-FFF2-40B4-BE49-F238E27FC236}">
                <a16:creationId xmlns:a16="http://schemas.microsoft.com/office/drawing/2014/main" id="{209F5B6A-ACA4-4B51-9A46-C228602757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109" y="347713"/>
            <a:ext cx="8099323" cy="6100786"/>
          </a:xfrm>
        </p:spPr>
      </p:pic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86EA569-BF68-42D0-8738-B0F8FD8181C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DBBC2B-1A5E-4D21-96C9-A1CC94474072}" type="slidenum">
              <a:rPr lang="en-US" altLang="es-CL" smtClean="0"/>
              <a:pPr/>
              <a:t>3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1129248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52400" y="792760"/>
            <a:ext cx="8177213" cy="5211165"/>
          </a:xfrm>
        </p:spPr>
        <p:txBody>
          <a:bodyPr/>
          <a:lstStyle/>
          <a:p>
            <a:pPr marL="0" indent="0" algn="just">
              <a:buNone/>
            </a:pPr>
            <a:r>
              <a:rPr lang="es-CL" sz="2800" b="1" dirty="0">
                <a:solidFill>
                  <a:schemeClr val="tx1"/>
                </a:solidFill>
              </a:rPr>
              <a:t>Vacunación Covid-19</a:t>
            </a:r>
          </a:p>
          <a:p>
            <a:pPr marL="0" indent="0" algn="just">
              <a:buNone/>
            </a:pPr>
            <a:r>
              <a:rPr lang="es-CL" sz="2800" b="1" dirty="0">
                <a:solidFill>
                  <a:schemeClr val="tx1"/>
                </a:solidFill>
              </a:rPr>
              <a:t>Cobertura </a:t>
            </a:r>
          </a:p>
          <a:p>
            <a:pPr marL="0" indent="0" algn="just">
              <a:buNone/>
            </a:pPr>
            <a:endParaRPr lang="es-CL" sz="2800" b="1" dirty="0">
              <a:solidFill>
                <a:schemeClr val="tx1"/>
              </a:solidFill>
            </a:endParaRPr>
          </a:p>
          <a:p>
            <a:pPr algn="just"/>
            <a:endParaRPr lang="es-MX" dirty="0"/>
          </a:p>
          <a:p>
            <a:pPr algn="just"/>
            <a:endParaRPr lang="es-MX" dirty="0"/>
          </a:p>
          <a:p>
            <a:pPr algn="just"/>
            <a:endParaRPr lang="es-MX" dirty="0"/>
          </a:p>
          <a:p>
            <a:pPr algn="just"/>
            <a:endParaRPr lang="es-MX" dirty="0"/>
          </a:p>
          <a:p>
            <a:pPr algn="just"/>
            <a:endParaRPr lang="es-MX" dirty="0"/>
          </a:p>
          <a:p>
            <a:pPr marL="0" indent="0" algn="just">
              <a:buNone/>
            </a:pPr>
            <a:endParaRPr lang="es-MX" b="1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endParaRPr lang="es-MX" b="1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endParaRPr lang="es-MX" b="1" dirty="0">
              <a:solidFill>
                <a:schemeClr val="tx1"/>
              </a:solidFill>
            </a:endParaRPr>
          </a:p>
          <a:p>
            <a:pPr algn="just"/>
            <a:endParaRPr lang="es-CL" dirty="0"/>
          </a:p>
          <a:p>
            <a:endParaRPr lang="es-CL" dirty="0"/>
          </a:p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DBBC2B-1A5E-4D21-96C9-A1CC94474072}" type="slidenum">
              <a:rPr lang="en-US" altLang="es-CL" smtClean="0"/>
              <a:pPr/>
              <a:t>4</a:t>
            </a:fld>
            <a:endParaRPr lang="en-US" altLang="es-CL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2E7772A0-724A-40A4-B483-C4137FC6A70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9815" y="3451400"/>
            <a:ext cx="3120561" cy="2091934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1E2FB123-67E2-423B-BB76-997F8258C29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9096" y="841336"/>
            <a:ext cx="3282001" cy="2083610"/>
          </a:xfrm>
          <a:prstGeom prst="rect">
            <a:avLst/>
          </a:prstGeom>
        </p:spPr>
      </p:pic>
      <p:sp>
        <p:nvSpPr>
          <p:cNvPr id="5" name="Título 4">
            <a:extLst>
              <a:ext uri="{FF2B5EF4-FFF2-40B4-BE49-F238E27FC236}">
                <a16:creationId xmlns:a16="http://schemas.microsoft.com/office/drawing/2014/main" id="{FE352B74-93AC-4E70-85F0-2B6BD732AA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 dirty="0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9586767A-A181-459C-A807-3DC2F4882A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995" y="2336920"/>
            <a:ext cx="6470858" cy="1588601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71F52B5C-075B-46F8-9A65-87ADB981E6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4002" y="4018016"/>
            <a:ext cx="6433851" cy="1548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2118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CuadroTexto 35"/>
          <p:cNvSpPr txBox="1"/>
          <p:nvPr/>
        </p:nvSpPr>
        <p:spPr>
          <a:xfrm>
            <a:off x="2442262" y="1138423"/>
            <a:ext cx="385103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700" dirty="0"/>
              <a:t>VACUNACIÓN SARS-COV-2</a:t>
            </a:r>
            <a:endParaRPr lang="es-CL" sz="2700" dirty="0"/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00000000-0008-0000-0100-000002000000}"/>
              </a:ext>
            </a:extLst>
          </p:cNvPr>
          <p:cNvGraphicFramePr>
            <a:graphicFrameLocks/>
          </p:cNvGraphicFramePr>
          <p:nvPr/>
        </p:nvGraphicFramePr>
        <p:xfrm>
          <a:off x="398943" y="1623170"/>
          <a:ext cx="8036397" cy="38677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235766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C0C126C4-3D45-41DD-A2A7-812646513169}"/>
              </a:ext>
            </a:extLst>
          </p:cNvPr>
          <p:cNvSpPr txBox="1"/>
          <p:nvPr/>
        </p:nvSpPr>
        <p:spPr>
          <a:xfrm>
            <a:off x="2646484" y="1178179"/>
            <a:ext cx="385103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700" dirty="0"/>
              <a:t>VACUNACIÓN SARS-COV-2</a:t>
            </a:r>
            <a:endParaRPr lang="es-CL" sz="2700" dirty="0"/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00000000-0008-0000-0100-000003000000}"/>
              </a:ext>
            </a:extLst>
          </p:cNvPr>
          <p:cNvGraphicFramePr>
            <a:graphicFrameLocks/>
          </p:cNvGraphicFramePr>
          <p:nvPr/>
        </p:nvGraphicFramePr>
        <p:xfrm>
          <a:off x="457200" y="1662927"/>
          <a:ext cx="8303895" cy="38749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399908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2785B38A-BFE4-4FD3-B970-498249627110}"/>
              </a:ext>
            </a:extLst>
          </p:cNvPr>
          <p:cNvSpPr txBox="1"/>
          <p:nvPr/>
        </p:nvSpPr>
        <p:spPr>
          <a:xfrm>
            <a:off x="2646484" y="1178179"/>
            <a:ext cx="385103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700" dirty="0"/>
              <a:t>VACUNACIÓN SARS-COV-2</a:t>
            </a:r>
            <a:endParaRPr lang="es-CL" sz="2700" dirty="0"/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00000000-0008-0000-0100-000004000000}"/>
              </a:ext>
            </a:extLst>
          </p:cNvPr>
          <p:cNvGraphicFramePr>
            <a:graphicFrameLocks/>
          </p:cNvGraphicFramePr>
          <p:nvPr/>
        </p:nvGraphicFramePr>
        <p:xfrm>
          <a:off x="531496" y="1662927"/>
          <a:ext cx="7998143" cy="38749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751808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A3A963AB-9B02-4E7E-B092-4E5A7983F465}"/>
              </a:ext>
            </a:extLst>
          </p:cNvPr>
          <p:cNvSpPr txBox="1"/>
          <p:nvPr/>
        </p:nvSpPr>
        <p:spPr>
          <a:xfrm>
            <a:off x="2497397" y="1127937"/>
            <a:ext cx="385103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700" dirty="0"/>
              <a:t>VACUNACIÓN SARS-COV-2</a:t>
            </a:r>
            <a:endParaRPr lang="es-CL" sz="2700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0294B29-BA34-454D-A199-E9E53A9F75D5}"/>
              </a:ext>
            </a:extLst>
          </p:cNvPr>
          <p:cNvSpPr txBox="1"/>
          <p:nvPr/>
        </p:nvSpPr>
        <p:spPr>
          <a:xfrm>
            <a:off x="6939768" y="1867307"/>
            <a:ext cx="2070590" cy="38779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500" b="1" dirty="0">
                <a:solidFill>
                  <a:srgbClr val="000000"/>
                </a:solidFill>
                <a:latin typeface="Calibri" panose="020F0502020204030204" pitchFamily="34" charset="0"/>
              </a:rPr>
              <a:t>1° Dosis</a:t>
            </a:r>
            <a:endParaRPr lang="es-ES" sz="1350" dirty="0"/>
          </a:p>
          <a:p>
            <a:r>
              <a:rPr lang="es-ES" sz="1350" b="1" dirty="0">
                <a:solidFill>
                  <a:srgbClr val="FF0000"/>
                </a:solidFill>
                <a:latin typeface="Calibri" panose="020F0502020204030204" pitchFamily="34" charset="0"/>
              </a:rPr>
              <a:t>Sinovac: </a:t>
            </a:r>
            <a:r>
              <a:rPr lang="es-ES" sz="1350" b="1" dirty="0">
                <a:solidFill>
                  <a:srgbClr val="000000"/>
                </a:solidFill>
                <a:latin typeface="Calibri" panose="020F0502020204030204" pitchFamily="34" charset="0"/>
              </a:rPr>
              <a:t>desde los 3 años</a:t>
            </a:r>
            <a:endParaRPr lang="es-ES" sz="1350" dirty="0"/>
          </a:p>
          <a:p>
            <a:r>
              <a:rPr lang="es-ES" sz="1350" b="1" dirty="0">
                <a:solidFill>
                  <a:srgbClr val="FF0000"/>
                </a:solidFill>
                <a:latin typeface="Calibri" panose="020F0502020204030204" pitchFamily="34" charset="0"/>
              </a:rPr>
              <a:t>Pfizer: </a:t>
            </a:r>
            <a:r>
              <a:rPr lang="es-ES" sz="1350" b="1" dirty="0">
                <a:latin typeface="Calibri" panose="020F0502020204030204" pitchFamily="34" charset="0"/>
              </a:rPr>
              <a:t>desde los 12 años</a:t>
            </a:r>
            <a:endParaRPr lang="es-ES" sz="1350" dirty="0"/>
          </a:p>
          <a:p>
            <a:br>
              <a:rPr lang="es-ES" sz="1350" dirty="0"/>
            </a:br>
            <a:br>
              <a:rPr lang="es-ES" sz="1350" dirty="0"/>
            </a:br>
            <a:r>
              <a:rPr lang="es-ES" sz="1500" b="1" dirty="0">
                <a:solidFill>
                  <a:srgbClr val="000000"/>
                </a:solidFill>
                <a:latin typeface="Calibri" panose="020F0502020204030204" pitchFamily="34" charset="0"/>
              </a:rPr>
              <a:t>2° Dosis</a:t>
            </a:r>
            <a:endParaRPr lang="es-ES" sz="1350" dirty="0"/>
          </a:p>
          <a:p>
            <a:r>
              <a:rPr lang="es-ES" sz="1350" b="1" dirty="0">
                <a:solidFill>
                  <a:srgbClr val="FF0000"/>
                </a:solidFill>
                <a:latin typeface="Calibri" panose="020F0502020204030204" pitchFamily="34" charset="0"/>
              </a:rPr>
              <a:t>Sinovac</a:t>
            </a:r>
            <a:endParaRPr lang="es-ES" sz="1350" dirty="0"/>
          </a:p>
          <a:p>
            <a:r>
              <a:rPr lang="es-ES" sz="1350" b="1" dirty="0">
                <a:solidFill>
                  <a:srgbClr val="FF0000"/>
                </a:solidFill>
                <a:latin typeface="Calibri" panose="020F0502020204030204" pitchFamily="34" charset="0"/>
              </a:rPr>
              <a:t>Pfizer</a:t>
            </a:r>
            <a:endParaRPr lang="es-ES" sz="1350" dirty="0"/>
          </a:p>
          <a:p>
            <a:r>
              <a:rPr lang="es-ES" sz="1350" b="1" dirty="0" err="1">
                <a:solidFill>
                  <a:srgbClr val="FF0000"/>
                </a:solidFill>
                <a:latin typeface="Calibri" panose="020F0502020204030204" pitchFamily="34" charset="0"/>
              </a:rPr>
              <a:t>Astrazeneca</a:t>
            </a:r>
            <a:endParaRPr lang="es-ES" sz="1350" dirty="0"/>
          </a:p>
          <a:p>
            <a:br>
              <a:rPr lang="es-ES" sz="1350" dirty="0"/>
            </a:br>
            <a:br>
              <a:rPr lang="es-ES" sz="1350" dirty="0"/>
            </a:br>
            <a:r>
              <a:rPr lang="es-ES" sz="1350" b="1" dirty="0">
                <a:solidFill>
                  <a:srgbClr val="000000"/>
                </a:solidFill>
                <a:latin typeface="Calibri" panose="020F0502020204030204" pitchFamily="34" charset="0"/>
              </a:rPr>
              <a:t>*Embarazadas</a:t>
            </a:r>
          </a:p>
          <a:p>
            <a:r>
              <a:rPr lang="es-ES" sz="1350" b="1" dirty="0">
                <a:solidFill>
                  <a:srgbClr val="000000"/>
                </a:solidFill>
                <a:latin typeface="Calibri" panose="020F0502020204030204" pitchFamily="34" charset="0"/>
              </a:rPr>
              <a:t>“En Cualquier etapa del embarazo”</a:t>
            </a:r>
            <a:endParaRPr lang="es-ES" sz="1350" dirty="0"/>
          </a:p>
          <a:p>
            <a:r>
              <a:rPr lang="es-ES" sz="1350" b="1" dirty="0">
                <a:solidFill>
                  <a:srgbClr val="FF0000"/>
                </a:solidFill>
                <a:latin typeface="Calibri" panose="020F0502020204030204" pitchFamily="34" charset="0"/>
              </a:rPr>
              <a:t>Sinovac</a:t>
            </a:r>
            <a:endParaRPr lang="es-ES" sz="1350" dirty="0"/>
          </a:p>
          <a:p>
            <a:r>
              <a:rPr lang="es-ES" sz="1350" b="1" dirty="0">
                <a:solidFill>
                  <a:srgbClr val="FF0000"/>
                </a:solidFill>
                <a:latin typeface="Calibri" panose="020F0502020204030204" pitchFamily="34" charset="0"/>
              </a:rPr>
              <a:t>Pfizer</a:t>
            </a:r>
            <a:endParaRPr lang="es-ES" sz="1350" dirty="0"/>
          </a:p>
          <a:p>
            <a:br>
              <a:rPr lang="es-ES" sz="1350" dirty="0"/>
            </a:br>
            <a:endParaRPr lang="es-CL" sz="1350" dirty="0"/>
          </a:p>
        </p:txBody>
      </p:sp>
      <p:sp>
        <p:nvSpPr>
          <p:cNvPr id="2" name="AutoShape 2">
            <a:extLst>
              <a:ext uri="{FF2B5EF4-FFF2-40B4-BE49-F238E27FC236}">
                <a16:creationId xmlns:a16="http://schemas.microsoft.com/office/drawing/2014/main" id="{EF65DBC8-C0A1-4C3A-900B-079F7B3FB1A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57700" y="3314700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s-CL" sz="1350"/>
          </a:p>
        </p:txBody>
      </p:sp>
      <p:sp>
        <p:nvSpPr>
          <p:cNvPr id="6" name="AutoShape 4">
            <a:extLst>
              <a:ext uri="{FF2B5EF4-FFF2-40B4-BE49-F238E27FC236}">
                <a16:creationId xmlns:a16="http://schemas.microsoft.com/office/drawing/2014/main" id="{931BC1F6-4FD6-4E43-AF9B-9E482F0143C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2000" y="3429000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s-CL" sz="1350"/>
          </a:p>
        </p:txBody>
      </p:sp>
      <p:sp>
        <p:nvSpPr>
          <p:cNvPr id="7" name="AutoShape 6">
            <a:extLst>
              <a:ext uri="{FF2B5EF4-FFF2-40B4-BE49-F238E27FC236}">
                <a16:creationId xmlns:a16="http://schemas.microsoft.com/office/drawing/2014/main" id="{FD3017C3-5648-4695-A683-D071756C056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686300" y="3543300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s-CL" sz="1350"/>
          </a:p>
        </p:txBody>
      </p:sp>
      <p:sp>
        <p:nvSpPr>
          <p:cNvPr id="8" name="AutoShape 8">
            <a:extLst>
              <a:ext uri="{FF2B5EF4-FFF2-40B4-BE49-F238E27FC236}">
                <a16:creationId xmlns:a16="http://schemas.microsoft.com/office/drawing/2014/main" id="{36BA287C-36C3-4C02-8045-96218C02F9D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800600" y="3657600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s-CL" sz="1350"/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id="{D8DCA816-23E8-4607-8FCD-286ADA715F3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914900" y="3771900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s-CL" sz="1350"/>
          </a:p>
        </p:txBody>
      </p:sp>
      <p:sp>
        <p:nvSpPr>
          <p:cNvPr id="10" name="AutoShape 4">
            <a:extLst>
              <a:ext uri="{FF2B5EF4-FFF2-40B4-BE49-F238E27FC236}">
                <a16:creationId xmlns:a16="http://schemas.microsoft.com/office/drawing/2014/main" id="{89CF1F36-49AD-4F7D-8136-6B05C6C3A50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029200" y="3886200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s-CL" sz="1350"/>
          </a:p>
        </p:txBody>
      </p:sp>
      <p:sp>
        <p:nvSpPr>
          <p:cNvPr id="9" name="AutoShape 2">
            <a:extLst>
              <a:ext uri="{FF2B5EF4-FFF2-40B4-BE49-F238E27FC236}">
                <a16:creationId xmlns:a16="http://schemas.microsoft.com/office/drawing/2014/main" id="{AE843091-18D1-4764-9169-755BE0D515D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143500" y="4000500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s-CL" sz="1350"/>
          </a:p>
        </p:txBody>
      </p:sp>
      <p:sp>
        <p:nvSpPr>
          <p:cNvPr id="11" name="AutoShape 2">
            <a:extLst>
              <a:ext uri="{FF2B5EF4-FFF2-40B4-BE49-F238E27FC236}">
                <a16:creationId xmlns:a16="http://schemas.microsoft.com/office/drawing/2014/main" id="{4DF40CAB-9EF0-4649-93CB-20D559FD544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257800" y="4114800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s-CL" sz="1350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0CE3468A-AA06-44CF-B500-CC7F005CCF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643" y="1764804"/>
            <a:ext cx="6759672" cy="3785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16335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B1644CFC-BFD5-4986-84D8-96FEDD49DE6B}"/>
              </a:ext>
            </a:extLst>
          </p:cNvPr>
          <p:cNvSpPr txBox="1"/>
          <p:nvPr/>
        </p:nvSpPr>
        <p:spPr>
          <a:xfrm>
            <a:off x="1269730" y="986363"/>
            <a:ext cx="3851030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700" dirty="0"/>
              <a:t>VACUNACIÓN SARS-COV-2</a:t>
            </a:r>
          </a:p>
          <a:p>
            <a:pPr algn="ctr"/>
            <a:r>
              <a:rPr lang="es-MX" sz="2400" dirty="0"/>
              <a:t>DOSIS DE REFUERZO</a:t>
            </a:r>
            <a:endParaRPr lang="es-CL" sz="2400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DAE49BD-D9C0-40A9-9C11-F13D153D0DAE}"/>
              </a:ext>
            </a:extLst>
          </p:cNvPr>
          <p:cNvSpPr txBox="1"/>
          <p:nvPr/>
        </p:nvSpPr>
        <p:spPr>
          <a:xfrm>
            <a:off x="6352566" y="2008264"/>
            <a:ext cx="2791435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500" b="1" dirty="0">
                <a:solidFill>
                  <a:srgbClr val="000000"/>
                </a:solidFill>
              </a:rPr>
              <a:t>*Esquema completo Sinovac: </a:t>
            </a:r>
            <a:endParaRPr lang="es-CL" sz="1500" dirty="0"/>
          </a:p>
          <a:p>
            <a:r>
              <a:rPr lang="es-CL" sz="1500" b="1" dirty="0">
                <a:solidFill>
                  <a:srgbClr val="000000"/>
                </a:solidFill>
              </a:rPr>
              <a:t>- 55 años y más:</a:t>
            </a:r>
            <a:r>
              <a:rPr lang="es-CL" sz="1500" b="1" dirty="0">
                <a:solidFill>
                  <a:srgbClr val="FF0000"/>
                </a:solidFill>
              </a:rPr>
              <a:t> ASTRAZENECA</a:t>
            </a:r>
            <a:endParaRPr lang="es-CL" sz="1500" dirty="0"/>
          </a:p>
          <a:p>
            <a:r>
              <a:rPr lang="es-CL" sz="1500" b="1" dirty="0">
                <a:solidFill>
                  <a:srgbClr val="000000"/>
                </a:solidFill>
              </a:rPr>
              <a:t>- Menores 55 años: </a:t>
            </a:r>
            <a:r>
              <a:rPr lang="es-CL" sz="1500" b="1" dirty="0">
                <a:solidFill>
                  <a:srgbClr val="FF0000"/>
                </a:solidFill>
              </a:rPr>
              <a:t>PFIZER</a:t>
            </a:r>
            <a:endParaRPr lang="es-CL" sz="1500" dirty="0"/>
          </a:p>
          <a:p>
            <a:br>
              <a:rPr lang="es-CL" sz="1500" dirty="0"/>
            </a:br>
            <a:r>
              <a:rPr lang="es-CL" sz="1500" b="1" dirty="0">
                <a:solidFill>
                  <a:srgbClr val="000000"/>
                </a:solidFill>
              </a:rPr>
              <a:t>*Esquema completo otra vacuna:</a:t>
            </a:r>
            <a:endParaRPr lang="es-CL" sz="1500" dirty="0"/>
          </a:p>
          <a:p>
            <a:r>
              <a:rPr lang="es-CL" sz="1500" b="1" dirty="0">
                <a:solidFill>
                  <a:srgbClr val="000000"/>
                </a:solidFill>
              </a:rPr>
              <a:t>- Vacuna a utilizar: </a:t>
            </a:r>
            <a:r>
              <a:rPr lang="es-CL" sz="1500" b="1" dirty="0">
                <a:solidFill>
                  <a:srgbClr val="FF0000"/>
                </a:solidFill>
              </a:rPr>
              <a:t>PFIZER</a:t>
            </a:r>
            <a:endParaRPr lang="es-CL" sz="1500" dirty="0"/>
          </a:p>
          <a:p>
            <a:br>
              <a:rPr lang="es-CL" sz="1500" dirty="0"/>
            </a:br>
            <a:r>
              <a:rPr lang="es-CL" sz="1500" b="1" dirty="0">
                <a:solidFill>
                  <a:srgbClr val="000000"/>
                </a:solidFill>
              </a:rPr>
              <a:t>*Inmunocomprometidos:</a:t>
            </a:r>
            <a:endParaRPr lang="es-CL" sz="1500" dirty="0"/>
          </a:p>
          <a:p>
            <a:r>
              <a:rPr lang="es-CL" sz="1500" b="1" dirty="0">
                <a:solidFill>
                  <a:srgbClr val="000000"/>
                </a:solidFill>
              </a:rPr>
              <a:t>-Vacuna a utilizar: </a:t>
            </a:r>
            <a:r>
              <a:rPr lang="es-CL" sz="1500" b="1" dirty="0">
                <a:solidFill>
                  <a:srgbClr val="FF0000"/>
                </a:solidFill>
              </a:rPr>
              <a:t>PFIZER</a:t>
            </a:r>
          </a:p>
          <a:p>
            <a:endParaRPr lang="es-CL" sz="1500" b="1" dirty="0">
              <a:solidFill>
                <a:srgbClr val="FF0000"/>
              </a:solidFill>
              <a:ea typeface="Calibri" panose="020F0502020204030204" pitchFamily="34" charset="0"/>
            </a:endParaRPr>
          </a:p>
          <a:p>
            <a:r>
              <a:rPr lang="es-CL" sz="1500" b="1" dirty="0">
                <a:ea typeface="Calibri" panose="020F0502020204030204" pitchFamily="34" charset="0"/>
              </a:rPr>
              <a:t>*(Viajeros) Cansino: Ord. 4979 </a:t>
            </a:r>
          </a:p>
          <a:p>
            <a:r>
              <a:rPr lang="es-CL" sz="1500" b="1" dirty="0">
                <a:ea typeface="Calibri" panose="020F0502020204030204" pitchFamily="34" charset="0"/>
              </a:rPr>
              <a:t>- Refuerzo </a:t>
            </a:r>
            <a:r>
              <a:rPr lang="es-CL" sz="1500" b="1" dirty="0">
                <a:solidFill>
                  <a:srgbClr val="FF0000"/>
                </a:solidFill>
                <a:ea typeface="Calibri" panose="020F0502020204030204" pitchFamily="34" charset="0"/>
              </a:rPr>
              <a:t>Pfizer</a:t>
            </a:r>
          </a:p>
          <a:p>
            <a:r>
              <a:rPr lang="es-CL" sz="1500" b="1" dirty="0">
                <a:ea typeface="Calibri" panose="020F0502020204030204" pitchFamily="34" charset="0"/>
              </a:rPr>
              <a:t>- 2da dosis </a:t>
            </a:r>
            <a:r>
              <a:rPr lang="es-CL" sz="1500" b="1" dirty="0">
                <a:solidFill>
                  <a:srgbClr val="FF0000"/>
                </a:solidFill>
                <a:ea typeface="Calibri" panose="020F0502020204030204" pitchFamily="34" charset="0"/>
              </a:rPr>
              <a:t>Pfizer </a:t>
            </a:r>
            <a:endParaRPr lang="es-MX" b="1" dirty="0">
              <a:ea typeface="Calibri" panose="020F0502020204030204" pitchFamily="34" charset="0"/>
            </a:endParaRPr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id="{F7E3DA11-4B27-4BF6-B6AC-05ADEB8E0DC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57700" y="3314700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s-CL" sz="1350"/>
          </a:p>
        </p:txBody>
      </p:sp>
      <p:sp>
        <p:nvSpPr>
          <p:cNvPr id="5" name="AutoShape 4">
            <a:extLst>
              <a:ext uri="{FF2B5EF4-FFF2-40B4-BE49-F238E27FC236}">
                <a16:creationId xmlns:a16="http://schemas.microsoft.com/office/drawing/2014/main" id="{697AAE8C-9F3F-4E1E-A97D-04EC2EF90C0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2000" y="3429000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s-CL" sz="1350"/>
          </a:p>
        </p:txBody>
      </p:sp>
      <p:sp>
        <p:nvSpPr>
          <p:cNvPr id="7" name="AutoShape 2">
            <a:extLst>
              <a:ext uri="{FF2B5EF4-FFF2-40B4-BE49-F238E27FC236}">
                <a16:creationId xmlns:a16="http://schemas.microsoft.com/office/drawing/2014/main" id="{2835DBB7-9BA7-4E69-9465-D735626B2E3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686300" y="3543300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s-CL" sz="1350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3CB336A6-EFA1-45F5-97FF-74A82899B2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25" y="1925602"/>
            <a:ext cx="6314641" cy="3538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97547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Tema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3784</TotalTime>
  <Words>519</Words>
  <Application>Microsoft Office PowerPoint</Application>
  <PresentationFormat>Presentación en pantalla (4:3)</PresentationFormat>
  <Paragraphs>157</Paragraphs>
  <Slides>20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20</vt:i4>
      </vt:variant>
    </vt:vector>
  </HeadingPairs>
  <TitlesOfParts>
    <vt:vector size="26" baseType="lpstr">
      <vt:lpstr>Arial</vt:lpstr>
      <vt:lpstr>Calibri</vt:lpstr>
      <vt:lpstr>Verdana</vt:lpstr>
      <vt:lpstr>Office Theme</vt:lpstr>
      <vt:lpstr>2_Tema2</vt:lpstr>
      <vt:lpstr>1_Office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¿Qué estrategias tenemos en APS?</vt:lpstr>
      <vt:lpstr>UNIDADES DE OBSERVACIÓN PROLONGADA (UOP)</vt:lpstr>
      <vt:lpstr>TEST DE ANTÍGENO</vt:lpstr>
      <vt:lpstr>Testeo semana 7 -13 febrero </vt:lpstr>
      <vt:lpstr>¿QUÉ PRESTACIONES SE ESTÁN HACIENDO EN APS? ( Especialidades Ambulatorias) 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Orientaciones para la gestión y organización de la Atención Primaria en los Servicios de Salud</dc:title>
  <dc:creator>Claudia Paz Padilla Rubio</dc:creator>
  <cp:lastModifiedBy>Constaza Harbin</cp:lastModifiedBy>
  <cp:revision>451</cp:revision>
  <cp:lastPrinted>2019-07-24T20:56:05Z</cp:lastPrinted>
  <dcterms:created xsi:type="dcterms:W3CDTF">2014-11-25T14:56:37Z</dcterms:created>
  <dcterms:modified xsi:type="dcterms:W3CDTF">2022-02-17T17:28:53Z</dcterms:modified>
</cp:coreProperties>
</file>