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1"/>
  </p:notesMasterIdLst>
  <p:handoutMasterIdLst>
    <p:handoutMasterId r:id="rId32"/>
  </p:handoutMasterIdLst>
  <p:sldIdLst>
    <p:sldId id="268" r:id="rId4"/>
    <p:sldId id="259" r:id="rId5"/>
    <p:sldId id="270" r:id="rId6"/>
    <p:sldId id="318" r:id="rId7"/>
    <p:sldId id="271" r:id="rId8"/>
    <p:sldId id="273" r:id="rId9"/>
    <p:sldId id="275" r:id="rId10"/>
    <p:sldId id="276" r:id="rId11"/>
    <p:sldId id="277" r:id="rId12"/>
    <p:sldId id="288" r:id="rId13"/>
    <p:sldId id="290" r:id="rId14"/>
    <p:sldId id="319" r:id="rId15"/>
    <p:sldId id="320" r:id="rId16"/>
    <p:sldId id="322" r:id="rId17"/>
    <p:sldId id="321" r:id="rId18"/>
    <p:sldId id="280" r:id="rId19"/>
    <p:sldId id="281" r:id="rId20"/>
    <p:sldId id="282" r:id="rId21"/>
    <p:sldId id="284" r:id="rId22"/>
    <p:sldId id="285" r:id="rId23"/>
    <p:sldId id="286" r:id="rId24"/>
    <p:sldId id="293" r:id="rId25"/>
    <p:sldId id="294" r:id="rId26"/>
    <p:sldId id="287" r:id="rId27"/>
    <p:sldId id="323" r:id="rId28"/>
    <p:sldId id="292" r:id="rId29"/>
    <p:sldId id="317" r:id="rId30"/>
  </p:sldIdLst>
  <p:sldSz cx="9144000" cy="6858000" type="screen4x3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Araya Reyes" initials="DA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4171" autoAdjust="0"/>
  </p:normalViewPr>
  <p:slideViewPr>
    <p:cSldViewPr>
      <p:cViewPr varScale="1">
        <p:scale>
          <a:sx n="54" d="100"/>
          <a:sy n="54" d="100"/>
        </p:scale>
        <p:origin x="12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1B5F1-D0EA-4CAF-8352-27C985AFC269}" type="datetimeFigureOut">
              <a:rPr lang="es-CL" smtClean="0"/>
              <a:t>18-03-2022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1E627-D155-4CE4-97C7-483A2A2132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0235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93FDB-E946-4BB5-83D0-4F9B597EF89E}" type="datetimeFigureOut">
              <a:rPr lang="es-ES" smtClean="0"/>
              <a:t>18/03/2022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4F123-97E7-4679-8229-4F7BAEF7C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65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2E794F0E-3E55-4E4F-A5C9-2C2541111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0169CEA1-D0AA-4814-B3B3-67FFA9BE0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CL" altLang="es-CL" sz="1800" baseline="0" dirty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5909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F7DCC-0E0E-42D5-B915-DAE0F5CA8BE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153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2E794F0E-3E55-4E4F-A5C9-2C2541111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0169CEA1-D0AA-4814-B3B3-67FFA9BE0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CL" altLang="es-CL" sz="1800" baseline="0" dirty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7940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00F60CA-F9D3-43E5-9F22-E9CEC99A808D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D2051-DEF3-4443-BCB2-B730C53A14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9BD2-F109-4F56-BA26-6C3EB24A83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7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9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54102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CEF2-D3E4-441E-B93A-1D77A58828C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3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3F19524-EEC9-4EF7-BEF8-465AB79EB8D2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CAA59C-671E-4C62-BF03-66A90F7FC916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38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es-ES_tradnl" dirty="0"/>
              <a:t>Gobierno de Chile | Ministerio del Interior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6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78DBD7C-9967-4A2B-A9FD-9D5B624F9E95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E72703-1648-4BB8-ABD8-5D24C19BED24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8F61D38-9370-43DA-BE29-1EF1D7F2FEAB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A50090-7A97-4482-A4CB-E04A5A39FAFA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91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52400"/>
            <a:ext cx="81645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0D78715-5DAD-49AC-BA7B-3B9BBEAC545C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312458-8F31-419E-A099-130ED8A1B1C6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1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222142-A225-417D-8B5D-8526D79A9D79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C16955-3AA4-44B7-B009-F88BC8C30AAF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7848B4-341D-46CA-8D58-EA205B562899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3F57D-BD27-4D7C-90CB-A0747A56826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41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F343D6-6AB7-4126-9BDA-CAB5F585E607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2" y="1477963"/>
            <a:ext cx="8177213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E0CE60-B68C-4CE8-A425-4FA3F2EC1508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60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5410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D05A3F-167B-487B-A010-8FE152FD7B32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59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4">
            <a:extLst>
              <a:ext uri="{FF2B5EF4-FFF2-40B4-BE49-F238E27FC236}">
                <a16:creationId xmlns:a16="http://schemas.microsoft.com/office/drawing/2014/main" xmlns="" id="{67949108-E3A8-42D3-B2B8-F7483129BF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1" y="3333750"/>
            <a:ext cx="1033463" cy="352425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xmlns="" id="{F8F6A190-693A-4738-BD1F-61BBF70D78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6864" y="3333750"/>
            <a:ext cx="1260475" cy="352425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796A5984-A672-440B-9807-3B314A98ED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3452815"/>
            <a:ext cx="803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9CC80F1F-329C-48BB-BFEA-4D83A60400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9" y="3452813"/>
            <a:ext cx="1031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0">
            <a:extLst>
              <a:ext uri="{FF2B5EF4-FFF2-40B4-BE49-F238E27FC236}">
                <a16:creationId xmlns:a16="http://schemas.microsoft.com/office/drawing/2014/main" xmlns="" id="{470EBA7C-19EF-4091-A8E2-049A0922ED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1" y="0"/>
            <a:ext cx="1033463" cy="13716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xmlns="" id="{E7EB21B2-7924-4FC2-8BD2-C499A008F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66864" y="0"/>
            <a:ext cx="1260475" cy="13716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2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70CC4736-F5C8-4BB2-A610-F5579872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1F7A216-1945-41CE-8867-50CE1B114139}" type="datetime1">
              <a:rPr lang="en-US">
                <a:solidFill>
                  <a:prstClr val="white"/>
                </a:solidFill>
              </a:rPr>
              <a:pPr>
                <a:defRPr/>
              </a:pPr>
              <a:t>3/18/2022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74824A9B-74F1-4E85-80DB-6D13ABBC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E85E9834-D9C3-4036-93BB-9BBD8DA7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AC800-D8BA-40B8-B640-6393FA1C96F5}" type="slidenum">
              <a:rPr lang="en-US" altLang="es-CL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altLang="es-C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0214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AC86A47-891F-4382-ACA7-938CD4ECE8BD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772C7-6F5D-4DFB-AE5D-A6F870CD83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8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B8CB37B-01AD-4BD8-AEE4-CA290A8CBDA2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A8EB-6D6D-4173-9296-6A9F1573844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8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4E26B10-E2D9-4C63-9739-0B052D8A302D}" type="datetime1">
              <a:rPr lang="en-US">
                <a:solidFill>
                  <a:prstClr val="black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3/18/2022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950E4-E335-4B4C-A050-A77CA1B3F0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1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0B596-A057-4CA1-B6F6-3417429986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4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585D-58C7-400F-9228-8B6ABEC67E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9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2FDD9-7474-4627-B640-98C12565CE6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FE6E-5B72-4717-B7B7-A1A472848D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0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2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2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4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4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C45E6A1-E78B-4AE4-9EFC-16416D771B6D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13751" y="-6350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FFFFFF"/>
              </a:solidFill>
              <a:cs typeface="ヒラギノ角ゴ Pro W3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97915" y="0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FFFFFF"/>
              </a:solidFill>
              <a:cs typeface="ヒラギノ角ゴ Pro W3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1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FFFFFF"/>
              </a:solidFill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5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FFFFFF"/>
              </a:solidFill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48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4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/>
              <a:t>Gobierno de Chile | Ministerio del Interior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13751" y="-6350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FFFFFF"/>
              </a:solidFill>
              <a:cs typeface="ヒラギノ角ゴ Pro W3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97915" y="0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FFFFFF"/>
              </a:solidFill>
              <a:cs typeface="ヒラギノ角ゴ Pro W3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1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FFFFFF"/>
              </a:solidFill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5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FFFFFF"/>
              </a:solidFill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65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MS PGothic" pitchFamily="34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6F3BC794-2B38-4D42-AE44-D675C53EF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725DA286-9041-4051-9D04-51CAFBA807AF}" type="datetime1">
              <a:rPr lang="en-US">
                <a:solidFill>
                  <a:prstClr val="white"/>
                </a:solidFill>
              </a:rPr>
              <a:pPr>
                <a:defRPr/>
              </a:pPr>
              <a:t>3/18/2022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61CE6CB4-A326-414A-9BFB-61984A8E0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5749CB6-6DF3-4195-AF70-D1D1FFE1E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1A5A4A-3A74-4AF2-8B5B-81D11880EE1F}" type="slidenum">
              <a:rPr lang="en-US" altLang="es-CL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altLang="es-C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04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</p:sldLayoutIdLst>
  <p:transition spd="slow">
    <p:circl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5">
            <a:extLst>
              <a:ext uri="{FF2B5EF4-FFF2-40B4-BE49-F238E27FC236}">
                <a16:creationId xmlns:a16="http://schemas.microsoft.com/office/drawing/2014/main" xmlns="" id="{2437428C-3BD6-41F9-B65C-AD1AC5D31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908" y="1894224"/>
            <a:ext cx="72635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altLang="es-CL" sz="3600" b="1" dirty="0">
                <a:solidFill>
                  <a:srgbClr val="FFFFFF"/>
                </a:solidFill>
                <a:latin typeface="Verdana" panose="020B0604030504040204" pitchFamily="34" charset="0"/>
                <a:sym typeface="Verdana Bold"/>
              </a:rPr>
              <a:t>EDUCACIÓN COMUNITARIA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altLang="es-CL" sz="2400" b="1" u="sng" dirty="0">
                <a:solidFill>
                  <a:srgbClr val="FFFFFF"/>
                </a:solidFill>
                <a:latin typeface="Verdana" panose="020B0604030504040204" pitchFamily="34" charset="0"/>
                <a:sym typeface="Verdana Bold"/>
              </a:rPr>
              <a:t>INFLUENZA</a:t>
            </a:r>
          </a:p>
        </p:txBody>
      </p:sp>
      <p:sp>
        <p:nvSpPr>
          <p:cNvPr id="25603" name="Rectangle 16">
            <a:extLst>
              <a:ext uri="{FF2B5EF4-FFF2-40B4-BE49-F238E27FC236}">
                <a16:creationId xmlns:a16="http://schemas.microsoft.com/office/drawing/2014/main" xmlns="" id="{7286D5CA-80AB-4AC3-906F-C1C1DB1492E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059831" y="6202642"/>
            <a:ext cx="5328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b="1" dirty="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Hospital “Adriana Cousiño” de Quintero</a:t>
            </a:r>
          </a:p>
        </p:txBody>
      </p:sp>
      <p:sp>
        <p:nvSpPr>
          <p:cNvPr id="25604" name="1 CuadroTexto">
            <a:extLst>
              <a:ext uri="{FF2B5EF4-FFF2-40B4-BE49-F238E27FC236}">
                <a16:creationId xmlns:a16="http://schemas.microsoft.com/office/drawing/2014/main" xmlns="" id="{0BED9CBD-F738-4860-9C33-F8E98B4F4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909887"/>
            <a:ext cx="579162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 smtClean="0">
                <a:solidFill>
                  <a:prstClr val="white"/>
                </a:solidFill>
              </a:rPr>
              <a:t>Luis Aguilera Mondaca</a:t>
            </a: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 smtClean="0">
                <a:solidFill>
                  <a:prstClr val="white"/>
                </a:solidFill>
              </a:rPr>
              <a:t>Encargado de Promoción</a:t>
            </a: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CL" sz="1600" b="1" dirty="0" smtClean="0">
              <a:solidFill>
                <a:prstClr val="white"/>
              </a:solidFill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 smtClean="0">
                <a:solidFill>
                  <a:prstClr val="white"/>
                </a:solidFill>
              </a:rPr>
              <a:t>Carmen Pereira Ibarra</a:t>
            </a: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 smtClean="0">
                <a:solidFill>
                  <a:prstClr val="white"/>
                </a:solidFill>
              </a:rPr>
              <a:t>Enfermera Encargada Vacunas</a:t>
            </a: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CL" sz="1600" b="1" dirty="0">
              <a:solidFill>
                <a:prstClr val="white"/>
              </a:solidFill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>
                <a:solidFill>
                  <a:prstClr val="white"/>
                </a:solidFill>
              </a:rPr>
              <a:t>Nathaly Moraga </a:t>
            </a:r>
            <a:r>
              <a:rPr lang="es-ES_tradnl" altLang="es-CL" sz="1600" b="1" dirty="0" err="1">
                <a:solidFill>
                  <a:prstClr val="white"/>
                </a:solidFill>
              </a:rPr>
              <a:t>Moraga</a:t>
            </a:r>
            <a:endParaRPr lang="es-ES_tradnl" altLang="es-CL" sz="1600" b="1" dirty="0">
              <a:solidFill>
                <a:prstClr val="white"/>
              </a:solidFill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>
                <a:solidFill>
                  <a:prstClr val="white"/>
                </a:solidFill>
              </a:rPr>
              <a:t>Delegada Epidemiología</a:t>
            </a: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CL" sz="1600" b="1" dirty="0" smtClean="0">
              <a:solidFill>
                <a:prstClr val="white"/>
              </a:solidFill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sz="1600" b="1" dirty="0" smtClean="0">
                <a:solidFill>
                  <a:prstClr val="white"/>
                </a:solidFill>
              </a:rPr>
              <a:t>Departamento de Salud I. Municipalidad de Quintero</a:t>
            </a:r>
            <a:endParaRPr lang="es-ES_tradnl" altLang="es-CL" sz="1600" b="1" dirty="0">
              <a:solidFill>
                <a:prstClr val="white"/>
              </a:solidFill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CL" b="1" dirty="0">
              <a:solidFill>
                <a:prstClr val="white"/>
              </a:solidFill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L" altLang="es-CL" sz="1100" b="1" dirty="0" smtClean="0">
                <a:solidFill>
                  <a:prstClr val="white"/>
                </a:solidFill>
              </a:rPr>
              <a:t>18/03/2022</a:t>
            </a:r>
            <a:endParaRPr lang="es-CL" altLang="es-CL" sz="1100" b="1" dirty="0">
              <a:solidFill>
                <a:prstClr val="white"/>
              </a:solidFill>
            </a:endParaRPr>
          </a:p>
        </p:txBody>
      </p:sp>
      <p:pic>
        <p:nvPicPr>
          <p:cNvPr id="5" name="Picture 16" descr="http://www.hph.cl/wp-content/uploads/2015/02/Logo_acreditacion.png">
            <a:extLst>
              <a:ext uri="{FF2B5EF4-FFF2-40B4-BE49-F238E27FC236}">
                <a16:creationId xmlns:a16="http://schemas.microsoft.com/office/drawing/2014/main" xmlns="" id="{70007A30-872D-47A6-B172-208E2C1A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325659" cy="16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4797"/>
            <a:ext cx="1078865" cy="1042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4106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i="1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Síntomas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1886"/>
            <a:ext cx="8280920" cy="464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479250" y="1556792"/>
            <a:ext cx="358869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Fiebre 38°C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43740" y="2653755"/>
            <a:ext cx="3790918" cy="1733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Tos seca, dolor de garganta, dificultad para respirar, congestión nasal, dolor de cabeza, dolor muscular.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67544" y="4530824"/>
            <a:ext cx="3888432" cy="13464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S</a:t>
            </a:r>
            <a:r>
              <a:rPr lang="es-CL" sz="2400" dirty="0" smtClean="0"/>
              <a:t>íntomas </a:t>
            </a:r>
            <a:r>
              <a:rPr lang="es-CL" sz="2400" dirty="0"/>
              <a:t>aparecen de forma brusca puede ser de leve a grave (muerte)</a:t>
            </a:r>
          </a:p>
        </p:txBody>
      </p:sp>
    </p:spTree>
    <p:extLst>
      <p:ext uri="{BB962C8B-B14F-4D97-AF65-F5344CB8AC3E}">
        <p14:creationId xmlns:p14="http://schemas.microsoft.com/office/powerpoint/2010/main" val="8806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1506" name="Picture 2" descr="Resultado de imagen de vac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0" y="1628800"/>
            <a:ext cx="83529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95536" y="1556792"/>
            <a:ext cx="402074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Existe tratamiento antiviral para algunos casos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95536" y="2586608"/>
            <a:ext cx="402074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Medidas generales</a:t>
            </a:r>
          </a:p>
        </p:txBody>
      </p:sp>
    </p:spTree>
    <p:extLst>
      <p:ext uri="{BB962C8B-B14F-4D97-AF65-F5344CB8AC3E}">
        <p14:creationId xmlns:p14="http://schemas.microsoft.com/office/powerpoint/2010/main" val="11317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2" y="2132855"/>
            <a:ext cx="8177213" cy="3871069"/>
          </a:xfrm>
        </p:spPr>
        <p:txBody>
          <a:bodyPr/>
          <a:lstStyle/>
          <a:p>
            <a:r>
              <a:rPr lang="es-CL" dirty="0" smtClean="0"/>
              <a:t>La inmunidad que confieren las vacunas disminuye con el tiempo, por eso se debe vacunar anualmente.</a:t>
            </a:r>
          </a:p>
          <a:p>
            <a:endParaRPr lang="es-CL" dirty="0" smtClean="0"/>
          </a:p>
          <a:p>
            <a:r>
              <a:rPr lang="es-CL" dirty="0" smtClean="0"/>
              <a:t>En personas mayores, disminuye gravedad de la enfermedad, las complicaciones de la misma y las muertes.</a:t>
            </a:r>
          </a:p>
          <a:p>
            <a:endParaRPr lang="es-CL" dirty="0" smtClean="0"/>
          </a:p>
          <a:p>
            <a:r>
              <a:rPr lang="es-CL" dirty="0" smtClean="0"/>
              <a:t>Las vacunas son seguras, eficaces y se utilizan hacen más de 60 años.</a:t>
            </a:r>
          </a:p>
          <a:p>
            <a:endParaRPr lang="es-CL" dirty="0"/>
          </a:p>
          <a:p>
            <a:r>
              <a:rPr lang="es-CL" b="1" dirty="0" smtClean="0">
                <a:solidFill>
                  <a:srgbClr val="FF0000"/>
                </a:solidFill>
              </a:rPr>
              <a:t>Campaña Influenza 2022 : enfocada a grupos prioritarios, desde el 16 de marzo hasta el 16 de mayo (o lograr 85% cobertura en el país)</a:t>
            </a:r>
          </a:p>
          <a:p>
            <a:endParaRPr lang="es-CL" b="1" dirty="0">
              <a:solidFill>
                <a:srgbClr val="FF0000"/>
              </a:solidFill>
            </a:endParaRPr>
          </a:p>
          <a:p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1560" y="1052736"/>
            <a:ext cx="7560840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Vacuna</a:t>
            </a:r>
            <a:r>
              <a:rPr lang="es-CL" sz="2400" dirty="0" smtClean="0"/>
              <a:t>: forma más eficaz de prevenir la enfermedad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3931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2" y="260648"/>
            <a:ext cx="8164513" cy="1034752"/>
          </a:xfrm>
        </p:spPr>
        <p:txBody>
          <a:bodyPr/>
          <a:lstStyle/>
          <a:p>
            <a:r>
              <a:rPr lang="es-CL" dirty="0" smtClean="0"/>
              <a:t>Campaña Vacuna </a:t>
            </a:r>
            <a:r>
              <a:rPr lang="es-CL" dirty="0" err="1" smtClean="0"/>
              <a:t>Infuluenza</a:t>
            </a:r>
            <a:r>
              <a:rPr lang="es-CL" dirty="0" smtClean="0"/>
              <a:t> 2022</a:t>
            </a:r>
            <a:br>
              <a:rPr lang="es-CL" dirty="0" smtClean="0"/>
            </a:br>
            <a:r>
              <a:rPr lang="es-CL" b="1" u="sng" dirty="0" smtClean="0"/>
              <a:t>Grupos prioritarios</a:t>
            </a:r>
            <a:endParaRPr lang="es-CL" b="1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916832"/>
            <a:ext cx="8177213" cy="3511029"/>
          </a:xfrm>
        </p:spPr>
        <p:txBody>
          <a:bodyPr/>
          <a:lstStyle/>
          <a:p>
            <a:r>
              <a:rPr lang="es-CL" dirty="0" smtClean="0"/>
              <a:t>Niños/as desde 6 meses de edad a 5to año básico.</a:t>
            </a:r>
          </a:p>
          <a:p>
            <a:r>
              <a:rPr lang="es-CL" dirty="0" smtClean="0"/>
              <a:t>Embarazadas en cualquier etapa de la gestación.</a:t>
            </a:r>
          </a:p>
          <a:p>
            <a:r>
              <a:rPr lang="es-CL" dirty="0" smtClean="0"/>
              <a:t>Personas con enfermedades crónicas de base.</a:t>
            </a:r>
          </a:p>
          <a:p>
            <a:r>
              <a:rPr lang="es-CL" dirty="0" smtClean="0"/>
              <a:t>Adultos mayores de 65 años.</a:t>
            </a:r>
          </a:p>
          <a:p>
            <a:r>
              <a:rPr lang="es-CL" dirty="0" smtClean="0"/>
              <a:t>Funcionarios de salud.</a:t>
            </a:r>
          </a:p>
          <a:p>
            <a:r>
              <a:rPr lang="es-CL" dirty="0" smtClean="0"/>
              <a:t>Trabajadores de la educación preescolar y escolar hasta 5to año básico.</a:t>
            </a:r>
          </a:p>
          <a:p>
            <a:r>
              <a:rPr lang="es-CL" dirty="0" smtClean="0"/>
              <a:t>Trabajadores avícolas y de criaderos de cerdo.</a:t>
            </a:r>
          </a:p>
          <a:p>
            <a:r>
              <a:rPr lang="es-CL" dirty="0" smtClean="0"/>
              <a:t>Otras prioridades: (</a:t>
            </a:r>
            <a:r>
              <a:rPr lang="es-CL" sz="1800" dirty="0" smtClean="0"/>
              <a:t>Cuidadores y contactos </a:t>
            </a:r>
            <a:r>
              <a:rPr lang="es-CL" sz="1800" dirty="0" err="1" smtClean="0"/>
              <a:t>intradomiciliarios</a:t>
            </a:r>
            <a:r>
              <a:rPr lang="es-CL" sz="1800" dirty="0" smtClean="0"/>
              <a:t> de personas postradas, persona en situación calle, recolectores de basura, funcionarios públicos, entre otros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272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332656"/>
            <a:ext cx="8164513" cy="684312"/>
          </a:xfrm>
        </p:spPr>
        <p:txBody>
          <a:bodyPr/>
          <a:lstStyle/>
          <a:p>
            <a:r>
              <a:rPr lang="es-CL" dirty="0" smtClean="0"/>
              <a:t>Estrategia de vacunación comunal.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Implementación de puntos de vacunación.</a:t>
            </a:r>
          </a:p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Equipos de vacunación a comunidades rurales, calendarizados y coordinados con dirigentes locales.</a:t>
            </a:r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539552" y="4509120"/>
            <a:ext cx="7632848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*Personas postradas y sus cuidadores serán vacunados en domicilio.</a:t>
            </a:r>
          </a:p>
          <a:p>
            <a:pPr algn="ctr"/>
            <a:r>
              <a:rPr lang="es-CL" dirty="0" smtClean="0"/>
              <a:t>*Niños que asistan a colegio/jardín serán vacunados en sus establecimientos (Vacunación escolar)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25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Puntos de vacunación comunales y horarios</a:t>
            </a:r>
            <a:endParaRPr lang="es-CL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F0DC42A4-CEBB-450B-B51B-B8D1CBDA38E8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CL" b="1" dirty="0"/>
              <a:t>Posta de Salud Rural de Loncura: </a:t>
            </a:r>
          </a:p>
          <a:p>
            <a:pPr marL="0" indent="0" algn="just">
              <a:buNone/>
            </a:pPr>
            <a:r>
              <a:rPr lang="es-CL" dirty="0"/>
              <a:t>	Lunes a jueves: 9:00 a 16:00 horas.</a:t>
            </a:r>
          </a:p>
          <a:p>
            <a:pPr marL="0" indent="0" algn="just">
              <a:buNone/>
            </a:pPr>
            <a:r>
              <a:rPr lang="es-CL" dirty="0"/>
              <a:t>	Viernes de 9:00 a </a:t>
            </a:r>
            <a:r>
              <a:rPr lang="es-CL" dirty="0" smtClean="0"/>
              <a:t>16:00 </a:t>
            </a:r>
            <a:r>
              <a:rPr lang="es-CL" dirty="0"/>
              <a:t>horas</a:t>
            </a:r>
            <a:r>
              <a:rPr lang="es-CL" dirty="0" smtClean="0"/>
              <a:t>.</a:t>
            </a:r>
          </a:p>
          <a:p>
            <a:pPr marL="0" indent="0" algn="just">
              <a:buNone/>
            </a:pPr>
            <a:endParaRPr lang="es-CL" dirty="0"/>
          </a:p>
          <a:p>
            <a:pPr algn="just"/>
            <a:r>
              <a:rPr lang="es-CL" b="1" dirty="0"/>
              <a:t>Sede </a:t>
            </a:r>
            <a:r>
              <a:rPr lang="es-CL" b="1" dirty="0" smtClean="0"/>
              <a:t>RENACER (Avenida Chimbote, al lado de la Posta de Loncura): </a:t>
            </a:r>
            <a:endParaRPr lang="es-CL" b="1" dirty="0"/>
          </a:p>
          <a:p>
            <a:pPr marL="0" indent="0" algn="just">
              <a:buNone/>
            </a:pPr>
            <a:r>
              <a:rPr lang="es-CL" dirty="0"/>
              <a:t>	Lunes a viernes de 9:00 A 12:30 horas </a:t>
            </a:r>
            <a:endParaRPr lang="es-CL" dirty="0" smtClean="0"/>
          </a:p>
          <a:p>
            <a:pPr marL="0" indent="0" algn="just">
              <a:buNone/>
            </a:pPr>
            <a:endParaRPr lang="es-CL" dirty="0"/>
          </a:p>
          <a:p>
            <a:pPr algn="just"/>
            <a:r>
              <a:rPr lang="es-CL" b="1" dirty="0"/>
              <a:t>Sede vecinal </a:t>
            </a:r>
            <a:r>
              <a:rPr lang="es-CL" b="1" dirty="0" smtClean="0"/>
              <a:t>UNCO (Frente al Hospital de Quintero): </a:t>
            </a:r>
            <a:endParaRPr lang="es-CL" b="1" dirty="0"/>
          </a:p>
          <a:p>
            <a:pPr marL="0" indent="0" algn="just">
              <a:buNone/>
            </a:pPr>
            <a:r>
              <a:rPr lang="es-CL" dirty="0"/>
              <a:t>	Lunes a viernes de 9:00 a 13:00 </a:t>
            </a:r>
            <a:r>
              <a:rPr lang="es-CL" dirty="0" smtClean="0"/>
              <a:t>horas</a:t>
            </a:r>
          </a:p>
          <a:p>
            <a:pPr marL="0" indent="0" algn="just">
              <a:buNone/>
            </a:pPr>
            <a:endParaRPr lang="es-CL" dirty="0"/>
          </a:p>
          <a:p>
            <a:pPr algn="just"/>
            <a:r>
              <a:rPr lang="es-CL" b="1" dirty="0" err="1"/>
              <a:t>Vacunatorio</a:t>
            </a:r>
            <a:r>
              <a:rPr lang="es-CL" b="1" dirty="0"/>
              <a:t> Hospital de Quintero</a:t>
            </a:r>
          </a:p>
          <a:p>
            <a:pPr marL="0" indent="0" algn="just">
              <a:buNone/>
            </a:pPr>
            <a:r>
              <a:rPr lang="es-CL" dirty="0"/>
              <a:t>	Lunes a viernes de 9:00 a 12:30 </a:t>
            </a:r>
            <a:r>
              <a:rPr lang="es-CL" dirty="0" err="1"/>
              <a:t>hrs</a:t>
            </a:r>
            <a:r>
              <a:rPr lang="es-CL" dirty="0"/>
              <a:t> y de 14:00 a 16:00 horas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19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271" y="476672"/>
            <a:ext cx="8164513" cy="468288"/>
          </a:xfrm>
        </p:spPr>
        <p:txBody>
          <a:bodyPr/>
          <a:lstStyle/>
          <a:p>
            <a:r>
              <a:rPr lang="es-CL" b="1" u="sng" dirty="0" smtClean="0"/>
              <a:t>Otras medidas de prevención.</a:t>
            </a:r>
            <a:endParaRPr lang="es-CL" b="1" u="sng" dirty="0"/>
          </a:p>
        </p:txBody>
      </p:sp>
      <p:sp>
        <p:nvSpPr>
          <p:cNvPr id="9" name="8 Rectángulo redondeado"/>
          <p:cNvSpPr/>
          <p:nvPr/>
        </p:nvSpPr>
        <p:spPr>
          <a:xfrm>
            <a:off x="4932040" y="4941168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Cubrirse con pañuelo desechable al estornudar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r="2042" b="7380"/>
          <a:stretch/>
        </p:blipFill>
        <p:spPr bwMode="auto">
          <a:xfrm>
            <a:off x="1403648" y="1556792"/>
            <a:ext cx="6842136" cy="32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39290" y="4941168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Toser sobre el codo</a:t>
            </a:r>
          </a:p>
        </p:txBody>
      </p:sp>
    </p:spTree>
    <p:extLst>
      <p:ext uri="{BB962C8B-B14F-4D97-AF65-F5344CB8AC3E}">
        <p14:creationId xmlns:p14="http://schemas.microsoft.com/office/powerpoint/2010/main" val="31451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EVITAR</a:t>
            </a:r>
          </a:p>
        </p:txBody>
      </p:sp>
      <p:pic>
        <p:nvPicPr>
          <p:cNvPr id="11266" name="Picture 2" descr="Resultado de imagen de cubrirse con pañuelo al estornud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r="22879"/>
          <a:stretch/>
        </p:blipFill>
        <p:spPr bwMode="auto">
          <a:xfrm>
            <a:off x="0" y="1556792"/>
            <a:ext cx="3269182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 bwMode="auto">
          <a:xfrm>
            <a:off x="323528" y="620688"/>
            <a:ext cx="10553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Resultado de imagen de cubrirse con pañuelo al estornuda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r="17452"/>
          <a:stretch/>
        </p:blipFill>
        <p:spPr bwMode="auto">
          <a:xfrm>
            <a:off x="3302635" y="1545148"/>
            <a:ext cx="3463391" cy="34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45148"/>
            <a:ext cx="2324320" cy="34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de lavarse las ma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096517" cy="39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932040" y="4941168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Usar desinfectantes como alcohol gel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4941168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Lavarse las manos frecuentemente con jabón</a:t>
            </a:r>
          </a:p>
        </p:txBody>
      </p:sp>
    </p:spTree>
    <p:extLst>
      <p:ext uri="{BB962C8B-B14F-4D97-AF65-F5344CB8AC3E}">
        <p14:creationId xmlns:p14="http://schemas.microsoft.com/office/powerpoint/2010/main" val="19136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sultado de imagen de saludar de lej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2"/>
          <a:stretch/>
        </p:blipFill>
        <p:spPr bwMode="auto">
          <a:xfrm>
            <a:off x="1072584" y="1484784"/>
            <a:ext cx="6934200" cy="45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5132756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Saludar evitando besos</a:t>
            </a:r>
          </a:p>
        </p:txBody>
      </p:sp>
      <p:sp>
        <p:nvSpPr>
          <p:cNvPr id="3" name="AutoShape 2" descr="Resultado de imagen de sal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93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3100" b="1" dirty="0">
                <a:solidFill>
                  <a:schemeClr val="tx1"/>
                </a:solidFill>
                <a:latin typeface="+mn-lt"/>
              </a:rPr>
              <a:t>CRONOGRAMA</a:t>
            </a:r>
            <a:endParaRPr lang="es-CL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C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Definición de influenza</a:t>
            </a:r>
          </a:p>
          <a:p>
            <a:r>
              <a:rPr lang="es-C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Formas de contagio</a:t>
            </a:r>
          </a:p>
          <a:p>
            <a:r>
              <a:rPr lang="es-C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Síntomas</a:t>
            </a:r>
          </a:p>
          <a:p>
            <a:r>
              <a:rPr lang="es-C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Tratamiento</a:t>
            </a:r>
          </a:p>
          <a:p>
            <a:r>
              <a:rPr lang="es-C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Prevención</a:t>
            </a:r>
          </a:p>
          <a:p>
            <a:endParaRPr lang="es-CL" sz="3200" dirty="0">
              <a:solidFill>
                <a:schemeClr val="tx1"/>
              </a:solidFill>
              <a:latin typeface="gobCL" pitchFamily="50" charset="0"/>
            </a:endParaRPr>
          </a:p>
        </p:txBody>
      </p:sp>
      <p:sp>
        <p:nvSpPr>
          <p:cNvPr id="4" name="Footer Placeholder 10"/>
          <p:cNvSpPr txBox="1">
            <a:spLocks/>
          </p:cNvSpPr>
          <p:nvPr/>
        </p:nvSpPr>
        <p:spPr bwMode="auto">
          <a:xfrm>
            <a:off x="128786" y="6527800"/>
            <a:ext cx="501927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CL" sz="9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Hospital “Adriana Cousiño” de Quintero – Servicio de Salud Viña del Mar Quillota</a:t>
            </a:r>
          </a:p>
        </p:txBody>
      </p:sp>
    </p:spTree>
    <p:extLst>
      <p:ext uri="{BB962C8B-B14F-4D97-AF65-F5344CB8AC3E}">
        <p14:creationId xmlns:p14="http://schemas.microsoft.com/office/powerpoint/2010/main" val="4025266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"/>
          <a:stretch/>
        </p:blipFill>
        <p:spPr bwMode="auto">
          <a:xfrm>
            <a:off x="1104900" y="1052736"/>
            <a:ext cx="6934200" cy="491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5132756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Saludar a enfermos por teléfono y no ir a visitarlos</a:t>
            </a:r>
          </a:p>
        </p:txBody>
      </p:sp>
      <p:sp>
        <p:nvSpPr>
          <p:cNvPr id="3" name="AutoShape 2" descr="Resultado de imagen de sal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2" descr="Resultado de imagen de llamr por elef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4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n de tocarse los oj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197674" cy="41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5132756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Evitar tocarse los ojos, nariz y boca</a:t>
            </a:r>
          </a:p>
        </p:txBody>
      </p:sp>
      <p:sp>
        <p:nvSpPr>
          <p:cNvPr id="3" name="AutoShape 2" descr="Resultado de imagen de sal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2" descr="Resultado de imagen de llamr por elef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881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n de compartir utensilios de co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056784" cy="47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5132756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Evitar compartir comida y cubiertos</a:t>
            </a:r>
          </a:p>
        </p:txBody>
      </p:sp>
      <p:sp>
        <p:nvSpPr>
          <p:cNvPr id="3" name="AutoShape 2" descr="Resultado de imagen de sal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2" descr="Resultado de imagen de llamr por elef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22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n de desinfectar con cloro corona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4" y="1412776"/>
            <a:ext cx="8424686" cy="47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5132756"/>
            <a:ext cx="3588694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Desinfectar superficies con cloro</a:t>
            </a:r>
          </a:p>
        </p:txBody>
      </p:sp>
      <p:sp>
        <p:nvSpPr>
          <p:cNvPr id="3" name="AutoShape 2" descr="Resultado de imagen de sal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2" descr="Resultado de imagen de llamr por elef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29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n de uso de mascar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3663"/>
            <a:ext cx="7432377" cy="49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Prevención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39290" y="5132756"/>
            <a:ext cx="7765158" cy="960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Uso de mascarilla</a:t>
            </a:r>
          </a:p>
        </p:txBody>
      </p:sp>
      <p:sp>
        <p:nvSpPr>
          <p:cNvPr id="3" name="AutoShape 2" descr="Resultado de imagen de sal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2" descr="Resultado de imagen de llamr por elef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8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ticulas-con-mascaril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412776"/>
            <a:ext cx="7848872" cy="4414991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147790" cy="828328"/>
          </a:xfrm>
        </p:spPr>
        <p:txBody>
          <a:bodyPr/>
          <a:lstStyle/>
          <a:p>
            <a:pPr algn="ctr"/>
            <a:r>
              <a:rPr lang="es-CL" b="1" dirty="0" smtClean="0"/>
              <a:t>Prevención: importancia del uso de la mascarilla.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15909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2287"/>
            <a:ext cx="8229600" cy="24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8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5">
            <a:extLst>
              <a:ext uri="{FF2B5EF4-FFF2-40B4-BE49-F238E27FC236}">
                <a16:creationId xmlns:a16="http://schemas.microsoft.com/office/drawing/2014/main" xmlns="" id="{2437428C-3BD6-41F9-B65C-AD1AC5D31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909" y="2171223"/>
            <a:ext cx="6529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altLang="es-CL" sz="2400" b="1" dirty="0" smtClean="0">
                <a:solidFill>
                  <a:srgbClr val="FFFFFF"/>
                </a:solidFill>
                <a:latin typeface="Verdana" panose="020B0604030504040204" pitchFamily="34" charset="0"/>
                <a:sym typeface="Verdana Bold"/>
              </a:rPr>
              <a:t>Gracias por su atención</a:t>
            </a:r>
            <a:endParaRPr lang="es-CL" altLang="es-CL" sz="2400" b="1" dirty="0">
              <a:solidFill>
                <a:srgbClr val="FFFFFF"/>
              </a:solidFill>
              <a:latin typeface="Verdana" panose="020B0604030504040204" pitchFamily="34" charset="0"/>
              <a:sym typeface="Verdana Bold"/>
            </a:endParaRPr>
          </a:p>
        </p:txBody>
      </p:sp>
      <p:sp>
        <p:nvSpPr>
          <p:cNvPr id="25603" name="Rectangle 16">
            <a:extLst>
              <a:ext uri="{FF2B5EF4-FFF2-40B4-BE49-F238E27FC236}">
                <a16:creationId xmlns:a16="http://schemas.microsoft.com/office/drawing/2014/main" xmlns="" id="{7286D5CA-80AB-4AC3-906F-C1C1DB1492E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771799" y="6202642"/>
            <a:ext cx="5616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b="1" dirty="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Hospital “Adriana Cousiño” de Quintero</a:t>
            </a:r>
          </a:p>
        </p:txBody>
      </p:sp>
      <p:pic>
        <p:nvPicPr>
          <p:cNvPr id="5" name="Picture 16" descr="http://www.hph.cl/wp-content/uploads/2015/02/Logo_acreditacion.png">
            <a:extLst>
              <a:ext uri="{FF2B5EF4-FFF2-40B4-BE49-F238E27FC236}">
                <a16:creationId xmlns:a16="http://schemas.microsoft.com/office/drawing/2014/main" xmlns="" id="{70007A30-872D-47A6-B172-208E2C1A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325659" cy="16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xmlns="" id="{7286D5CA-80AB-4AC3-906F-C1C1DB1492E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771799" y="5373216"/>
            <a:ext cx="60486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CL" b="1" dirty="0" smtClean="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Departamento de Salud I. Municipalidad Quintero</a:t>
            </a:r>
            <a:endParaRPr lang="es-ES_tradnl" altLang="es-CL" b="1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069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2620888"/>
          </a:xfrm>
        </p:spPr>
        <p:txBody>
          <a:bodyPr>
            <a:normAutofit/>
          </a:bodyPr>
          <a:lstStyle/>
          <a:p>
            <a:pPr algn="just"/>
            <a:r>
              <a:rPr lang="es-CL" sz="2400" dirty="0"/>
              <a:t>Los VIRUS son </a:t>
            </a:r>
            <a:r>
              <a:rPr lang="es-CL" sz="2400" b="1" dirty="0"/>
              <a:t>agentes infecciosos</a:t>
            </a:r>
            <a:r>
              <a:rPr lang="es-CL" sz="2400" dirty="0"/>
              <a:t>.  </a:t>
            </a:r>
          </a:p>
          <a:p>
            <a:pPr algn="just"/>
            <a:r>
              <a:rPr lang="es-CL" dirty="0"/>
              <a:t>Hay dos tipos principales de </a:t>
            </a:r>
            <a:r>
              <a:rPr lang="es-CL" b="1" dirty="0"/>
              <a:t>virus</a:t>
            </a:r>
            <a:r>
              <a:rPr lang="es-CL" dirty="0"/>
              <a:t> de la </a:t>
            </a:r>
            <a:r>
              <a:rPr lang="es-CL" b="1" dirty="0"/>
              <a:t>influenza</a:t>
            </a:r>
            <a:r>
              <a:rPr lang="es-CL" dirty="0"/>
              <a:t> humanos: </a:t>
            </a:r>
          </a:p>
          <a:p>
            <a:pPr lvl="1" algn="just"/>
            <a:r>
              <a:rPr lang="es-CL" dirty="0"/>
              <a:t>los tipos A y B. </a:t>
            </a:r>
          </a:p>
          <a:p>
            <a:pPr algn="just"/>
            <a:r>
              <a:rPr lang="es-CL" dirty="0"/>
              <a:t>Son los responsables de las epidemias de </a:t>
            </a:r>
            <a:r>
              <a:rPr lang="es-CL" b="1" dirty="0"/>
              <a:t>influenza</a:t>
            </a:r>
            <a:r>
              <a:rPr lang="es-CL" dirty="0"/>
              <a:t> estacional todos los años.</a:t>
            </a:r>
            <a:endParaRPr lang="es-CL" sz="24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¿Qué es?</a:t>
            </a:r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F9CBDDB-EC55-4DEF-8C50-E7FCBD6B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3" y="3678955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¿Cómo se contagia el virus influenza?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467544" y="1916832"/>
            <a:ext cx="3096344" cy="30243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Una persona con el virus puede contagiar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1 día  </a:t>
            </a:r>
            <a:r>
              <a:rPr lang="es-CL" b="1" dirty="0"/>
              <a:t>antes </a:t>
            </a:r>
            <a:r>
              <a:rPr lang="es-CL" dirty="0"/>
              <a:t>de que los síntomas se desarrollen hasta 7 días </a:t>
            </a:r>
            <a:r>
              <a:rPr lang="es-CL" b="1" dirty="0"/>
              <a:t>después </a:t>
            </a:r>
            <a:r>
              <a:rPr lang="es-CL" dirty="0"/>
              <a:t>del inicio de la enfermedad</a:t>
            </a:r>
            <a:endParaRPr lang="es-CL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4932040" y="2636912"/>
            <a:ext cx="3096344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Los niños pueden contagiar durante más de 10 días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18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¿Cómo se contagia el virus influenza?</a:t>
            </a:r>
            <a:endParaRPr lang="es-CL" dirty="0"/>
          </a:p>
        </p:txBody>
      </p:sp>
      <p:pic>
        <p:nvPicPr>
          <p:cNvPr id="2052" name="Picture 4" descr="Resultado de imagen de to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02" y="1052736"/>
            <a:ext cx="7008713" cy="51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467544" y="1916832"/>
            <a:ext cx="2592288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Persona a persona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467544" y="2946648"/>
            <a:ext cx="2592288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Por las gotitas de la saliva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67544" y="3954760"/>
            <a:ext cx="2592288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Al hablar, toser, estornudar</a:t>
            </a:r>
          </a:p>
        </p:txBody>
      </p:sp>
    </p:spTree>
    <p:extLst>
      <p:ext uri="{BB962C8B-B14F-4D97-AF65-F5344CB8AC3E}">
        <p14:creationId xmlns:p14="http://schemas.microsoft.com/office/powerpoint/2010/main" val="42393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¿Cómo se contagia el virus influenza?</a:t>
            </a:r>
            <a:endParaRPr lang="es-C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351620"/>
            <a:ext cx="637897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67544" y="1916832"/>
            <a:ext cx="309634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/>
              <a:t>Entra al cuerpo por la nariz, garganta, ojos, boca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67544" y="3018656"/>
            <a:ext cx="309634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Al saludar a un enfermo</a:t>
            </a:r>
          </a:p>
        </p:txBody>
      </p:sp>
    </p:spTree>
    <p:extLst>
      <p:ext uri="{BB962C8B-B14F-4D97-AF65-F5344CB8AC3E}">
        <p14:creationId xmlns:p14="http://schemas.microsoft.com/office/powerpoint/2010/main" val="40574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05780"/>
            <a:ext cx="8164513" cy="1143000"/>
          </a:xfrm>
        </p:spPr>
        <p:txBody>
          <a:bodyPr/>
          <a:lstStyle/>
          <a:p>
            <a:r>
              <a:rPr lang="es-CL" b="1" dirty="0"/>
              <a:t>¿Cómo se contagia el 2019-nCoV?</a:t>
            </a:r>
            <a:endParaRPr lang="es-CL" dirty="0"/>
          </a:p>
        </p:txBody>
      </p:sp>
      <p:pic>
        <p:nvPicPr>
          <p:cNvPr id="6146" name="Picture 2" descr="Resultado de imagen de personas tosi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5652904" cy="46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07504" y="1772816"/>
            <a:ext cx="309634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Alcanza hasta 2 metros de distancia</a:t>
            </a:r>
          </a:p>
        </p:txBody>
      </p:sp>
    </p:spTree>
    <p:extLst>
      <p:ext uri="{BB962C8B-B14F-4D97-AF65-F5344CB8AC3E}">
        <p14:creationId xmlns:p14="http://schemas.microsoft.com/office/powerpoint/2010/main" val="34744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Situaciones que favorecen </a:t>
            </a:r>
          </a:p>
        </p:txBody>
      </p:sp>
      <p:pic>
        <p:nvPicPr>
          <p:cNvPr id="7170" name="Picture 2" descr="Resultado de imagen de cuidar enferm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7"/>
          <a:stretch/>
        </p:blipFill>
        <p:spPr bwMode="auto">
          <a:xfrm>
            <a:off x="2555776" y="2132856"/>
            <a:ext cx="5416030" cy="35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451360" y="3276294"/>
            <a:ext cx="309634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Cuidarlo sin protección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71159" y="4365104"/>
            <a:ext cx="309634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Viajar por largas horas en el mismo medio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79251" y="2094197"/>
            <a:ext cx="309634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Contacto cercano con un enfermo</a:t>
            </a:r>
          </a:p>
        </p:txBody>
      </p:sp>
    </p:spTree>
    <p:extLst>
      <p:ext uri="{BB962C8B-B14F-4D97-AF65-F5344CB8AC3E}">
        <p14:creationId xmlns:p14="http://schemas.microsoft.com/office/powerpoint/2010/main" val="14478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de personas tosie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82729" cy="51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¿A quienes afecta?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51520" y="3429000"/>
            <a:ext cx="4460882" cy="25990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L" sz="2400" dirty="0"/>
              <a:t>Casos más graves 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 smtClean="0"/>
              <a:t>Adultos mayores</a:t>
            </a:r>
            <a:endParaRPr lang="es-C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N</a:t>
            </a:r>
            <a:r>
              <a:rPr lang="es-CL" sz="2400" dirty="0" smtClean="0"/>
              <a:t>iños </a:t>
            </a:r>
            <a:r>
              <a:rPr lang="es-CL" sz="2400" dirty="0"/>
              <a:t>menores 5 años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Personas con comorbilidades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07504" y="1268760"/>
            <a:ext cx="3588694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Independiente de la edad</a:t>
            </a:r>
          </a:p>
        </p:txBody>
      </p:sp>
    </p:spTree>
    <p:extLst>
      <p:ext uri="{BB962C8B-B14F-4D97-AF65-F5344CB8AC3E}">
        <p14:creationId xmlns:p14="http://schemas.microsoft.com/office/powerpoint/2010/main" val="31779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4_Office Theme">
      <a:majorFont>
        <a:latin typeface=""/>
        <a:ea typeface="ヒラギノ角ゴ Pro W3"/>
        <a:cs typeface="ヒラギノ角ゴ Pro W3"/>
      </a:majorFont>
      <a:minorFont>
        <a:latin typeface="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12188</TotalTime>
  <Words>584</Words>
  <Application>Microsoft Office PowerPoint</Application>
  <PresentationFormat>Presentación en pantalla (4:3)</PresentationFormat>
  <Paragraphs>120</Paragraphs>
  <Slides>27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27</vt:i4>
      </vt:variant>
    </vt:vector>
  </HeadingPairs>
  <TitlesOfParts>
    <vt:vector size="38" baseType="lpstr">
      <vt:lpstr>ＭＳ Ｐゴシック</vt:lpstr>
      <vt:lpstr>ＭＳ Ｐゴシック</vt:lpstr>
      <vt:lpstr>Arial</vt:lpstr>
      <vt:lpstr>Calibri</vt:lpstr>
      <vt:lpstr>gobCL</vt:lpstr>
      <vt:lpstr>Verdana</vt:lpstr>
      <vt:lpstr>Verdana Bold</vt:lpstr>
      <vt:lpstr>ヒラギノ角ゴ Pro W3</vt:lpstr>
      <vt:lpstr>1_Office Theme</vt:lpstr>
      <vt:lpstr>2_Office Theme</vt:lpstr>
      <vt:lpstr>5_Office Theme</vt:lpstr>
      <vt:lpstr>Presentación de PowerPoint</vt:lpstr>
      <vt:lpstr>CRONOGRAMA</vt:lpstr>
      <vt:lpstr>¿Qué es?</vt:lpstr>
      <vt:lpstr>¿Cómo se contagia el virus influenza?</vt:lpstr>
      <vt:lpstr>¿Cómo se contagia el virus influenza?</vt:lpstr>
      <vt:lpstr>¿Cómo se contagia el virus influenza?</vt:lpstr>
      <vt:lpstr>¿Cómo se contagia el 2019-nCoV?</vt:lpstr>
      <vt:lpstr>Situaciones que favorecen </vt:lpstr>
      <vt:lpstr>¿A quienes afecta?</vt:lpstr>
      <vt:lpstr>Síntomas</vt:lpstr>
      <vt:lpstr>Tratamiento</vt:lpstr>
      <vt:lpstr>Prevención</vt:lpstr>
      <vt:lpstr>Campaña Vacuna Infuluenza 2022 Grupos prioritarios</vt:lpstr>
      <vt:lpstr>Estrategia de vacunación comunal.</vt:lpstr>
      <vt:lpstr>Puntos de vacunación comunales y horarios</vt:lpstr>
      <vt:lpstr>Otras medidas de prevención.</vt:lpstr>
      <vt:lpstr>EVITAR</vt:lpstr>
      <vt:lpstr>Prevención</vt:lpstr>
      <vt:lpstr>Prevención</vt:lpstr>
      <vt:lpstr>Prevención</vt:lpstr>
      <vt:lpstr>Prevención</vt:lpstr>
      <vt:lpstr>Prevención</vt:lpstr>
      <vt:lpstr>Prevención</vt:lpstr>
      <vt:lpstr>Prevención</vt:lpstr>
      <vt:lpstr>Prevención: importancia del uso de la mascarilla. 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Sofia Alejandra Ayala Santander</dc:creator>
  <cp:lastModifiedBy>Cuenta Microsoft</cp:lastModifiedBy>
  <cp:revision>96</cp:revision>
  <cp:lastPrinted>2017-04-05T20:29:07Z</cp:lastPrinted>
  <dcterms:created xsi:type="dcterms:W3CDTF">2013-01-25T13:10:59Z</dcterms:created>
  <dcterms:modified xsi:type="dcterms:W3CDTF">2022-03-18T16:48:42Z</dcterms:modified>
</cp:coreProperties>
</file>