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Respuestas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E7E-4354-9A9B-08410E1E78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E7E-4354-9A9B-08410E1E78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E7E-4354-9A9B-08410E1E78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E7E-4354-9A9B-08410E1E78D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E7E-4354-9A9B-08410E1E78D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E7E-4354-9A9B-08410E1E78D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6E7E-4354-9A9B-08410E1E78D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Plan Resolución Listas de Espera</c:v>
                </c:pt>
                <c:pt idx="1">
                  <c:v>Ampliar Especialistas </c:v>
                </c:pt>
                <c:pt idx="2">
                  <c:v>Acompañamiento Adultos Mayores </c:v>
                </c:pt>
                <c:pt idx="3">
                  <c:v>Chile Crece</c:v>
                </c:pt>
                <c:pt idx="4">
                  <c:v>Plan COVID</c:v>
                </c:pt>
                <c:pt idx="5">
                  <c:v>Entrega de Farmacos</c:v>
                </c:pt>
                <c:pt idx="6">
                  <c:v>Otros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193</c:v>
                </c:pt>
                <c:pt idx="1">
                  <c:v>171</c:v>
                </c:pt>
                <c:pt idx="2">
                  <c:v>49</c:v>
                </c:pt>
                <c:pt idx="3">
                  <c:v>20</c:v>
                </c:pt>
                <c:pt idx="4">
                  <c:v>18</c:v>
                </c:pt>
                <c:pt idx="5">
                  <c:v>20</c:v>
                </c:pt>
                <c:pt idx="6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E7E-4354-9A9B-08410E1E78D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A6F-49C7-A81E-9720FDA4A8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A6F-49C7-A81E-9720FDA4A8C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A6F-49C7-A81E-9720FDA4A8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A6F-49C7-A81E-9720FDA4A8C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A6F-49C7-A81E-9720FDA4A8C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A6F-49C7-A81E-9720FDA4A8C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A6F-49C7-A81E-9720FDA4A8C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Avances Obras HMM</c:v>
                </c:pt>
                <c:pt idx="1">
                  <c:v>Implemetación HBQP</c:v>
                </c:pt>
                <c:pt idx="2">
                  <c:v>Segunda Etapa Fricke</c:v>
                </c:pt>
                <c:pt idx="3">
                  <c:v>CESFAM Belloto </c:v>
                </c:pt>
                <c:pt idx="4">
                  <c:v>CESFAM Puchuncaví </c:v>
                </c:pt>
                <c:pt idx="5">
                  <c:v>CESFAM Quintero </c:v>
                </c:pt>
                <c:pt idx="6">
                  <c:v>Conocer Cartera de Inversiones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39</c:v>
                </c:pt>
                <c:pt idx="1">
                  <c:v>32</c:v>
                </c:pt>
                <c:pt idx="2">
                  <c:v>59</c:v>
                </c:pt>
                <c:pt idx="3">
                  <c:v>12</c:v>
                </c:pt>
                <c:pt idx="4">
                  <c:v>37</c:v>
                </c:pt>
                <c:pt idx="5">
                  <c:v>185</c:v>
                </c:pt>
                <c:pt idx="6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A6F-49C7-A81E-9720FDA4A8C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722710124653341"/>
          <c:y val="0.27568472639898206"/>
          <c:w val="0.30287616892133307"/>
          <c:h val="0.4738167066339947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B2C9EB-8A7E-4D0B-922C-02E96E7C74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2360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1F863BC-6E6A-4C5E-81E7-1E58DA6854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862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6400" y="274643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7213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5BBC88-DE65-42B1-9841-7B2C994814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157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3204" y="152400"/>
            <a:ext cx="1088601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203204" y="1477963"/>
            <a:ext cx="5348817" cy="4525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55220" y="1477963"/>
            <a:ext cx="5350933" cy="4525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56D680C-3C97-40BC-AA8E-3B156A1E87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045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2501FC-A244-4ED4-8770-D6D73DB1D9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46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22E57CC1-F2A2-4304-994C-1F5F1E57F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8335" y="-6350"/>
            <a:ext cx="378884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63500" dist="38100" dir="2700000" algn="br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06D0391-9A25-469F-90D5-BACB580B7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220" y="4"/>
            <a:ext cx="463549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63500" dist="38100" dir="2700000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65044F3-E2B6-4850-87B4-09ED953D5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8335" y="6400800"/>
            <a:ext cx="378884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63500" dist="38100" dir="12899965" algn="br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37AC13ED-754A-4657-B4A2-A82221EC6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220" y="6400800"/>
            <a:ext cx="463549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63500" dist="38100" dir="12899965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8" name="CuadroTexto 11">
            <a:extLst>
              <a:ext uri="{FF2B5EF4-FFF2-40B4-BE49-F238E27FC236}">
                <a16:creationId xmlns:a16="http://schemas.microsoft.com/office/drawing/2014/main" id="{404F657C-86AC-4963-8D6B-6B4F3B229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" y="6494465"/>
            <a:ext cx="3683000" cy="17896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r>
              <a:rPr lang="es-ES_tradnl" sz="563" dirty="0">
                <a:solidFill>
                  <a:srgbClr val="7F7F7F"/>
                </a:solidFill>
                <a:latin typeface="Verdana" pitchFamily="34" charset="0"/>
              </a:rPr>
              <a:t>Gobierno de Chile / Ministerio de Salud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/>
          <a:lstStyle>
            <a:lvl1pPr algn="l">
              <a:defRPr sz="225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BFCAFB8-9754-4B0A-82FD-C5B7AC8E01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pitchFamily="-60" charset="-128"/>
                <a:cs typeface="+mn-cs"/>
              </a:defRPr>
            </a:lvl1pPr>
          </a:lstStyle>
          <a:p>
            <a:fld id="{5E2C72F0-EEFD-4121-9DAF-74BE5D60C730}" type="datetimeFigureOut">
              <a:rPr lang="es-CL" smtClean="0"/>
              <a:t>03-05-2022</a:t>
            </a:fld>
            <a:endParaRPr lang="es-CL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5DB4E36-118E-43BB-BEDD-4A22A82E3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400" y="6527805"/>
            <a:ext cx="38608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pitchFamily="34" charset="0"/>
                <a:ea typeface="ヒラギノ角ゴ Pro W3" pitchFamily="-60" charset="-128"/>
                <a:cs typeface="+mn-cs"/>
              </a:defRPr>
            </a:lvl1pPr>
          </a:lstStyle>
          <a:p>
            <a:endParaRPr lang="es-CL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65AB464-CFF3-441B-9E71-8D354E56F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105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AF911FD-DE7D-4FC5-9651-BCCCA2F99D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025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96B0291-CE74-4141-BA8B-864E1B07B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8335" y="-6350"/>
            <a:ext cx="378884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63500" dist="38100" dir="2700000" algn="br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297242-2639-4D7E-8A36-893D18D37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220" y="4"/>
            <a:ext cx="463549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63500" dist="38100" dir="2700000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7446CE94-6824-4E3C-BCC2-0F4566BE0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8335" y="6400800"/>
            <a:ext cx="378884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63500" dist="38100" dir="12899965" algn="br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4FD9183C-DF8E-489C-9E6E-7AB1251CF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220" y="6400800"/>
            <a:ext cx="463549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63500" dist="38100" dir="12899965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11" name="CuadroTexto 11">
            <a:extLst>
              <a:ext uri="{FF2B5EF4-FFF2-40B4-BE49-F238E27FC236}">
                <a16:creationId xmlns:a16="http://schemas.microsoft.com/office/drawing/2014/main" id="{E643EA50-7617-4E95-94C7-4BCD6012D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" y="6494465"/>
            <a:ext cx="3683000" cy="17896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r>
              <a:rPr lang="es-ES_tradnl" sz="563" dirty="0">
                <a:solidFill>
                  <a:srgbClr val="7F7F7F"/>
                </a:solidFill>
                <a:latin typeface="Verdana" pitchFamily="34" charset="0"/>
              </a:rPr>
              <a:t>Gobierno de Chile / Ministerio de Salud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>
            <a:normAutofit/>
          </a:bodyPr>
          <a:lstStyle>
            <a:lvl1pPr marL="0" indent="0">
              <a:buNone/>
              <a:defRPr sz="1125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1125"/>
            </a:lvl1pPr>
            <a:lvl2pPr>
              <a:defRPr sz="1013"/>
            </a:lvl2pPr>
            <a:lvl3pPr>
              <a:defRPr sz="900"/>
            </a:lvl3pPr>
            <a:lvl4pPr>
              <a:defRPr sz="788"/>
            </a:lvl4pPr>
            <a:lvl5pPr>
              <a:defRPr sz="788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>
            <a:normAutofit/>
          </a:bodyPr>
          <a:lstStyle>
            <a:lvl1pPr marL="0" indent="0">
              <a:buNone/>
              <a:defRPr sz="1125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>
            <a:normAutofit/>
          </a:bodyPr>
          <a:lstStyle>
            <a:lvl1pPr>
              <a:defRPr sz="1125"/>
            </a:lvl1pPr>
            <a:lvl2pPr>
              <a:defRPr sz="1013"/>
            </a:lvl2pPr>
            <a:lvl3pPr>
              <a:defRPr sz="900"/>
            </a:lvl3pPr>
            <a:lvl4pPr>
              <a:defRPr sz="788"/>
            </a:lvl4pPr>
            <a:lvl5pPr>
              <a:defRPr sz="788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2" name="Date Placeholder 6">
            <a:extLst>
              <a:ext uri="{FF2B5EF4-FFF2-40B4-BE49-F238E27FC236}">
                <a16:creationId xmlns:a16="http://schemas.microsoft.com/office/drawing/2014/main" id="{84A6CC90-56FA-400B-B635-AE5DF8A7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pitchFamily="-60" charset="-128"/>
                <a:cs typeface="+mn-cs"/>
              </a:defRPr>
            </a:lvl1pPr>
          </a:lstStyle>
          <a:p>
            <a:fld id="{5E2C72F0-EEFD-4121-9DAF-74BE5D60C730}" type="datetimeFigureOut">
              <a:rPr lang="es-CL" smtClean="0"/>
              <a:t>03-05-2022</a:t>
            </a:fld>
            <a:endParaRPr lang="es-CL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266F3CC7-556F-45F6-BD97-853067E9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400" y="6527805"/>
            <a:ext cx="38608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pitchFamily="34" charset="0"/>
                <a:ea typeface="ヒラギノ角ゴ Pro W3" pitchFamily="-60" charset="-128"/>
                <a:cs typeface="+mn-cs"/>
              </a:defRPr>
            </a:lvl1pPr>
          </a:lstStyle>
          <a:p>
            <a:endParaRPr lang="es-CL"/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1581D520-A4D5-4BE6-A2CF-1AFFE79C6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089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70CE105-57E6-4ED9-83EE-0CC835A48A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971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52721C7-2A0C-4A48-AE87-D5A9F65191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441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EC91CC7-D7B1-4C2A-B413-F984111BC4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04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D11107-450A-4CEF-BA12-B9C7E66AB3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775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1B75E5A-F93B-49C7-8C3E-798E23DDC2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03204" y="152400"/>
            <a:ext cx="1088601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título del patrón</a:t>
            </a:r>
            <a:endParaRPr lang="en-US" altLang="es-CL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00C2CA4-9036-431A-9DE1-0542C338A0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03203" y="1477963"/>
            <a:ext cx="10902951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los estilos de texto del patrón</a:t>
            </a:r>
          </a:p>
          <a:p>
            <a:pPr lvl="1"/>
            <a:r>
              <a:rPr lang="es-ES" altLang="es-CL"/>
              <a:t>Segundo nivel</a:t>
            </a:r>
          </a:p>
          <a:p>
            <a:pPr lvl="2"/>
            <a:r>
              <a:rPr lang="es-ES" altLang="es-CL"/>
              <a:t>Tercer nivel</a:t>
            </a:r>
          </a:p>
          <a:p>
            <a:pPr lvl="3"/>
            <a:r>
              <a:rPr lang="es-ES" altLang="es-CL"/>
              <a:t>Cuarto nivel</a:t>
            </a:r>
          </a:p>
          <a:p>
            <a:pPr lvl="4"/>
            <a:r>
              <a:rPr lang="es-ES" altLang="es-CL"/>
              <a:t>Quinto nivel</a:t>
            </a:r>
            <a:endParaRPr lang="en-US" alt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CB7B6-B4FB-44AD-BAF3-BD440E58B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4417" y="6527805"/>
            <a:ext cx="28448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63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fld id="{59BED681-7529-43F2-A7FF-A9B72CCA5DB6}" type="slidenum">
              <a:rPr lang="es-CL" smtClean="0"/>
              <a:t>‹Nº›</a:t>
            </a:fld>
            <a:endParaRPr lang="es-CL"/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1C6E08BF-82CB-4DEA-88DA-C70796E77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8335" y="-6350"/>
            <a:ext cx="378884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63500" dist="38100" dir="2700000" algn="br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2054" name="Rectangle 7">
            <a:extLst>
              <a:ext uri="{FF2B5EF4-FFF2-40B4-BE49-F238E27FC236}">
                <a16:creationId xmlns:a16="http://schemas.microsoft.com/office/drawing/2014/main" id="{D6090989-ED79-4A4E-AA5D-E80ED719D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220" y="4"/>
            <a:ext cx="463549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63500" dist="38100" dir="2700000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2055" name="Rectangle 9">
            <a:extLst>
              <a:ext uri="{FF2B5EF4-FFF2-40B4-BE49-F238E27FC236}">
                <a16:creationId xmlns:a16="http://schemas.microsoft.com/office/drawing/2014/main" id="{14836D81-DCBA-4A16-8450-F86417021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8335" y="6400800"/>
            <a:ext cx="378884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63500" dist="38100" dir="12899965" algn="br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2056" name="Rectangle 10">
            <a:extLst>
              <a:ext uri="{FF2B5EF4-FFF2-40B4-BE49-F238E27FC236}">
                <a16:creationId xmlns:a16="http://schemas.microsoft.com/office/drawing/2014/main" id="{9B3EA1F8-83FD-4377-B3CC-2B677924E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220" y="6400800"/>
            <a:ext cx="463549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63500" dist="38100" dir="12899965" rotWithShape="0">
              <a:srgbClr val="00000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endParaRPr lang="es-ES" altLang="es-ES" sz="1013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2057" name="CuadroTexto 11">
            <a:extLst>
              <a:ext uri="{FF2B5EF4-FFF2-40B4-BE49-F238E27FC236}">
                <a16:creationId xmlns:a16="http://schemas.microsoft.com/office/drawing/2014/main" id="{8759CDF9-BDEF-44EB-BAAF-31D1C2583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" y="6494465"/>
            <a:ext cx="3683000" cy="17896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r>
              <a:rPr lang="es-ES_tradnl" sz="563" dirty="0">
                <a:solidFill>
                  <a:srgbClr val="7F7F7F"/>
                </a:solidFill>
                <a:latin typeface="Verdana" pitchFamily="34" charset="0"/>
              </a:rPr>
              <a:t>Gobierno de Chile /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296349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257175" rtl="0" eaLnBrk="1" fontAlgn="base" hangingPunct="1">
        <a:spcBef>
          <a:spcPct val="0"/>
        </a:spcBef>
        <a:spcAft>
          <a:spcPct val="0"/>
        </a:spcAft>
        <a:defRPr sz="1350" kern="1200">
          <a:solidFill>
            <a:srgbClr val="006CB7"/>
          </a:solidFill>
          <a:latin typeface="Verdana"/>
          <a:ea typeface="ヒラギノ角ゴ Pro W3" charset="-128"/>
          <a:cs typeface="ヒラギノ角ゴ Pro W3"/>
        </a:defRPr>
      </a:lvl1pPr>
      <a:lvl2pPr algn="l" defTabSz="257175" rtl="0" eaLnBrk="1" fontAlgn="base" hangingPunct="1">
        <a:spcBef>
          <a:spcPct val="0"/>
        </a:spcBef>
        <a:spcAft>
          <a:spcPct val="0"/>
        </a:spcAft>
        <a:defRPr sz="1350">
          <a:solidFill>
            <a:srgbClr val="006CB7"/>
          </a:solidFill>
          <a:latin typeface="Verdana" charset="0"/>
          <a:ea typeface="ヒラギノ角ゴ Pro W3" charset="-128"/>
          <a:cs typeface="ヒラギノ角ゴ Pro W3"/>
        </a:defRPr>
      </a:lvl2pPr>
      <a:lvl3pPr algn="l" defTabSz="257175" rtl="0" eaLnBrk="1" fontAlgn="base" hangingPunct="1">
        <a:spcBef>
          <a:spcPct val="0"/>
        </a:spcBef>
        <a:spcAft>
          <a:spcPct val="0"/>
        </a:spcAft>
        <a:defRPr sz="1350">
          <a:solidFill>
            <a:srgbClr val="006CB7"/>
          </a:solidFill>
          <a:latin typeface="Verdana" charset="0"/>
          <a:ea typeface="ヒラギノ角ゴ Pro W3" charset="-128"/>
          <a:cs typeface="ヒラギノ角ゴ Pro W3"/>
        </a:defRPr>
      </a:lvl3pPr>
      <a:lvl4pPr algn="l" defTabSz="257175" rtl="0" eaLnBrk="1" fontAlgn="base" hangingPunct="1">
        <a:spcBef>
          <a:spcPct val="0"/>
        </a:spcBef>
        <a:spcAft>
          <a:spcPct val="0"/>
        </a:spcAft>
        <a:defRPr sz="1350">
          <a:solidFill>
            <a:srgbClr val="006CB7"/>
          </a:solidFill>
          <a:latin typeface="Verdana" charset="0"/>
          <a:ea typeface="ヒラギノ角ゴ Pro W3" charset="-128"/>
          <a:cs typeface="ヒラギノ角ゴ Pro W3"/>
        </a:defRPr>
      </a:lvl4pPr>
      <a:lvl5pPr algn="l" defTabSz="257175" rtl="0" eaLnBrk="1" fontAlgn="base" hangingPunct="1">
        <a:spcBef>
          <a:spcPct val="0"/>
        </a:spcBef>
        <a:spcAft>
          <a:spcPct val="0"/>
        </a:spcAft>
        <a:defRPr sz="1350">
          <a:solidFill>
            <a:srgbClr val="006CB7"/>
          </a:solidFill>
          <a:latin typeface="Verdana" charset="0"/>
          <a:ea typeface="ヒラギノ角ゴ Pro W3" charset="-128"/>
          <a:cs typeface="ヒラギノ角ゴ Pro W3"/>
        </a:defRPr>
      </a:lvl5pPr>
      <a:lvl6pPr marL="257175" algn="l" defTabSz="257175" rtl="0" eaLnBrk="1" fontAlgn="base" hangingPunct="1">
        <a:spcBef>
          <a:spcPct val="0"/>
        </a:spcBef>
        <a:spcAft>
          <a:spcPct val="0"/>
        </a:spcAft>
        <a:defRPr sz="1350">
          <a:solidFill>
            <a:srgbClr val="006CB7"/>
          </a:solidFill>
          <a:latin typeface="Verdana" charset="0"/>
          <a:ea typeface="ヒラギノ角ゴ Pro W3" charset="-128"/>
        </a:defRPr>
      </a:lvl6pPr>
      <a:lvl7pPr marL="514350" algn="l" defTabSz="257175" rtl="0" eaLnBrk="1" fontAlgn="base" hangingPunct="1">
        <a:spcBef>
          <a:spcPct val="0"/>
        </a:spcBef>
        <a:spcAft>
          <a:spcPct val="0"/>
        </a:spcAft>
        <a:defRPr sz="1350">
          <a:solidFill>
            <a:srgbClr val="006CB7"/>
          </a:solidFill>
          <a:latin typeface="Verdana" charset="0"/>
          <a:ea typeface="ヒラギノ角ゴ Pro W3" charset="-128"/>
        </a:defRPr>
      </a:lvl7pPr>
      <a:lvl8pPr marL="771525" algn="l" defTabSz="257175" rtl="0" eaLnBrk="1" fontAlgn="base" hangingPunct="1">
        <a:spcBef>
          <a:spcPct val="0"/>
        </a:spcBef>
        <a:spcAft>
          <a:spcPct val="0"/>
        </a:spcAft>
        <a:defRPr sz="1350">
          <a:solidFill>
            <a:srgbClr val="006CB7"/>
          </a:solidFill>
          <a:latin typeface="Verdana" charset="0"/>
          <a:ea typeface="ヒラギノ角ゴ Pro W3" charset="-128"/>
        </a:defRPr>
      </a:lvl8pPr>
      <a:lvl9pPr marL="1028700" algn="l" defTabSz="257175" rtl="0" eaLnBrk="1" fontAlgn="base" hangingPunct="1">
        <a:spcBef>
          <a:spcPct val="0"/>
        </a:spcBef>
        <a:spcAft>
          <a:spcPct val="0"/>
        </a:spcAft>
        <a:defRPr sz="135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192881" indent="-192881" algn="l" defTabSz="25717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25" kern="1200">
          <a:solidFill>
            <a:srgbClr val="595959"/>
          </a:solidFill>
          <a:latin typeface="Verdana"/>
          <a:ea typeface="ヒラギノ角ゴ Pro W3" charset="-128"/>
          <a:cs typeface="ヒラギノ角ゴ Pro W3"/>
        </a:defRPr>
      </a:lvl1pPr>
      <a:lvl2pPr marL="417910" indent="-160735" algn="l" defTabSz="25717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rgbClr val="595959"/>
          </a:solidFill>
          <a:latin typeface="Verdana"/>
          <a:ea typeface="ヒラギノ角ゴ Pro W3" charset="-128"/>
          <a:cs typeface="ヒラギノ角ゴ Pro W3"/>
        </a:defRPr>
      </a:lvl2pPr>
      <a:lvl3pPr marL="642938" indent="-128588" algn="l" defTabSz="25717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00" kern="1200">
          <a:solidFill>
            <a:srgbClr val="595959"/>
          </a:solidFill>
          <a:latin typeface="Verdana"/>
          <a:ea typeface="ヒラギノ角ゴ Pro W3" charset="-128"/>
          <a:cs typeface="ヒラギノ角ゴ Pro W3"/>
        </a:defRPr>
      </a:lvl3pPr>
      <a:lvl4pPr marL="900113" indent="-128588" algn="l" defTabSz="25717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88" kern="1200">
          <a:solidFill>
            <a:srgbClr val="595959"/>
          </a:solidFill>
          <a:latin typeface="Verdana"/>
          <a:ea typeface="ヒラギノ角ゴ Pro W3" charset="-128"/>
          <a:cs typeface="ヒラギノ角ゴ Pro W3"/>
        </a:defRPr>
      </a:lvl4pPr>
      <a:lvl5pPr marL="1157288" indent="-128588" algn="l" defTabSz="25717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88" kern="1200">
          <a:solidFill>
            <a:srgbClr val="595959"/>
          </a:solidFill>
          <a:latin typeface="Verdana"/>
          <a:ea typeface="ヒラギノ角ゴ Pro W3" charset="-128"/>
          <a:cs typeface="ヒラギノ角ゴ Pro W3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204" y="152400"/>
            <a:ext cx="10886017" cy="1143000"/>
          </a:xfrm>
        </p:spPr>
        <p:txBody>
          <a:bodyPr wrap="square" anchor="t">
            <a:noAutofit/>
          </a:bodyPr>
          <a:lstStyle/>
          <a:p>
            <a:r>
              <a:rPr lang="es-CL" sz="3600" b="1">
                <a:latin typeface="Arial Narrow" panose="020B0606020202030204" pitchFamily="34" charset="0"/>
              </a:rPr>
              <a:t>Resultados </a:t>
            </a:r>
            <a:r>
              <a:rPr lang="es-CL" sz="3600" b="1" dirty="0">
                <a:latin typeface="Arial Narrow" panose="020B0606020202030204" pitchFamily="34" charset="0"/>
              </a:rPr>
              <a:t>Consulta Ciudadana Pre </a:t>
            </a:r>
            <a:r>
              <a:rPr lang="es-CL" sz="3600" b="1">
                <a:latin typeface="Arial Narrow" panose="020B0606020202030204" pitchFamily="34" charset="0"/>
              </a:rPr>
              <a:t>Cuenta Pública SSVQ</a:t>
            </a:r>
            <a:r>
              <a:rPr lang="es-CL" sz="3600" b="1" dirty="0">
                <a:latin typeface="Arial Narrow" panose="020B0606020202030204" pitchFamily="34" charset="0"/>
              </a:rPr>
              <a:t>	</a:t>
            </a:r>
          </a:p>
        </p:txBody>
      </p:sp>
      <p:pic>
        <p:nvPicPr>
          <p:cNvPr id="6" name="Picture 5" descr="A group of people holding signs&#10;&#10;Description automatically generated with low confidence">
            <a:extLst>
              <a:ext uri="{FF2B5EF4-FFF2-40B4-BE49-F238E27FC236}">
                <a16:creationId xmlns:a16="http://schemas.microsoft.com/office/drawing/2014/main" id="{DEFD46AF-7549-4C89-9123-B8A686AEB5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373" y="2179638"/>
            <a:ext cx="6221253" cy="4525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48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4DBC6-09FC-4D5C-A287-7D9795F95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ANTECEDENTES</a:t>
            </a:r>
            <a:r>
              <a:rPr lang="es-CL" sz="3200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3C3B00-63DC-4789-BEC0-C5963F6A2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CL" sz="2400" b="1">
                <a:latin typeface="Arial Narrow" panose="020B0606020202030204" pitchFamily="34" charset="0"/>
              </a:rPr>
              <a:t>Objetivo de la Consulta Ciudadana: </a:t>
            </a:r>
            <a:r>
              <a:rPr lang="es-CL" sz="2400">
                <a:latin typeface="Arial Narrow" panose="020B0606020202030204" pitchFamily="34" charset="0"/>
              </a:rPr>
              <a:t>descubrir y recoger la apreciación que </a:t>
            </a:r>
            <a:r>
              <a:rPr lang="es-CL" sz="2400" dirty="0">
                <a:latin typeface="Arial Narrow" panose="020B0606020202030204" pitchFamily="34" charset="0"/>
              </a:rPr>
              <a:t>la comunidad usuaria tiene en </a:t>
            </a:r>
            <a:r>
              <a:rPr lang="es-CL" sz="2400">
                <a:latin typeface="Arial Narrow" panose="020B0606020202030204" pitchFamily="34" charset="0"/>
              </a:rPr>
              <a:t>relación al trabajo que realiza </a:t>
            </a:r>
            <a:r>
              <a:rPr lang="es-CL" sz="2400" dirty="0">
                <a:latin typeface="Arial Narrow" panose="020B0606020202030204" pitchFamily="34" charset="0"/>
              </a:rPr>
              <a:t>la </a:t>
            </a:r>
            <a:r>
              <a:rPr lang="es-CL" sz="2400">
                <a:latin typeface="Arial Narrow" panose="020B0606020202030204" pitchFamily="34" charset="0"/>
              </a:rPr>
              <a:t>red del </a:t>
            </a:r>
            <a:r>
              <a:rPr lang="es-CL" sz="2400" dirty="0">
                <a:latin typeface="Arial Narrow" panose="020B0606020202030204" pitchFamily="34" charset="0"/>
              </a:rPr>
              <a:t>Servicio de Salud Viña del Mar Quillota, con </a:t>
            </a:r>
            <a:r>
              <a:rPr lang="es-CL" sz="2400">
                <a:latin typeface="Arial Narrow" panose="020B0606020202030204" pitchFamily="34" charset="0"/>
              </a:rPr>
              <a:t>el fin de que los temas que se expongan en la Cuenta Pública estén alineados con el interés ciudadano y de esta manera orientar el diseño de los planes comunicacionales y participativos de la institución.</a:t>
            </a:r>
          </a:p>
          <a:p>
            <a:pPr marL="0" indent="0" algn="just">
              <a:buNone/>
            </a:pPr>
            <a:endParaRPr lang="es-CL" sz="2400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CL" sz="2400" b="1">
                <a:latin typeface="Arial Narrow" panose="020B0606020202030204" pitchFamily="34" charset="0"/>
              </a:rPr>
              <a:t>Metodología e instrumento usado en la consulta ciudadana</a:t>
            </a:r>
            <a:r>
              <a:rPr lang="es-CL" sz="2400">
                <a:latin typeface="Arial Narrow" panose="020B0606020202030204" pitchFamily="34" charset="0"/>
              </a:rPr>
              <a:t>: cuestionario </a:t>
            </a:r>
            <a:r>
              <a:rPr lang="es-CL" sz="2400" dirty="0">
                <a:latin typeface="Arial Narrow" panose="020B0606020202030204" pitchFamily="34" charset="0"/>
              </a:rPr>
              <a:t>con </a:t>
            </a:r>
            <a:r>
              <a:rPr lang="es-CL" sz="2400">
                <a:latin typeface="Arial Narrow" panose="020B0606020202030204" pitchFamily="34" charset="0"/>
              </a:rPr>
              <a:t>preguntas de  alternativas  que involucraban dos </a:t>
            </a:r>
            <a:r>
              <a:rPr lang="es-CL" sz="2400" dirty="0">
                <a:latin typeface="Arial Narrow" panose="020B0606020202030204" pitchFamily="34" charset="0"/>
              </a:rPr>
              <a:t>áreas </a:t>
            </a:r>
            <a:r>
              <a:rPr lang="es-CL" sz="2400">
                <a:latin typeface="Arial Narrow" panose="020B0606020202030204" pitchFamily="34" charset="0"/>
              </a:rPr>
              <a:t>en salud: red asistencial y plan </a:t>
            </a:r>
            <a:r>
              <a:rPr lang="es-CL" sz="2400" dirty="0">
                <a:latin typeface="Arial Narrow" panose="020B0606020202030204" pitchFamily="34" charset="0"/>
              </a:rPr>
              <a:t>de inversiones. </a:t>
            </a:r>
            <a:r>
              <a:rPr lang="es-CL" sz="2400">
                <a:latin typeface="Arial Narrow" panose="020B0606020202030204" pitchFamily="34" charset="0"/>
              </a:rPr>
              <a:t>Se entregó la posibilidad, </a:t>
            </a:r>
            <a:r>
              <a:rPr lang="es-CL" sz="2400" dirty="0">
                <a:latin typeface="Arial Narrow" panose="020B0606020202030204" pitchFamily="34" charset="0"/>
              </a:rPr>
              <a:t>en todas </a:t>
            </a:r>
            <a:r>
              <a:rPr lang="es-CL" sz="2400">
                <a:latin typeface="Arial Narrow" panose="020B0606020202030204" pitchFamily="34" charset="0"/>
              </a:rPr>
              <a:t>las preguntas, de que los participantes desarrollarán </a:t>
            </a:r>
            <a:r>
              <a:rPr lang="es-CL" sz="2400" dirty="0">
                <a:latin typeface="Arial Narrow" panose="020B0606020202030204" pitchFamily="34" charset="0"/>
              </a:rPr>
              <a:t>su </a:t>
            </a:r>
            <a:r>
              <a:rPr lang="es-CL" sz="2400">
                <a:latin typeface="Arial Narrow" panose="020B0606020202030204" pitchFamily="34" charset="0"/>
              </a:rPr>
              <a:t>opinión personal sobre el tema consultado.  Se aplicó de forma on </a:t>
            </a:r>
            <a:r>
              <a:rPr lang="es-CL" sz="2400" dirty="0">
                <a:latin typeface="Arial Narrow" panose="020B0606020202030204" pitchFamily="34" charset="0"/>
              </a:rPr>
              <a:t>line, a través de </a:t>
            </a:r>
            <a:r>
              <a:rPr lang="es-CL" sz="2400">
                <a:latin typeface="Arial Narrow" panose="020B0606020202030204" pitchFamily="34" charset="0"/>
              </a:rPr>
              <a:t>la página </a:t>
            </a:r>
            <a:r>
              <a:rPr lang="es-CL" sz="2400" dirty="0">
                <a:latin typeface="Arial Narrow" panose="020B0606020202030204" pitchFamily="34" charset="0"/>
              </a:rPr>
              <a:t>web </a:t>
            </a:r>
            <a:r>
              <a:rPr lang="es-CL" sz="2400">
                <a:latin typeface="Arial Narrow" panose="020B0606020202030204" pitchFamily="34" charset="0"/>
              </a:rPr>
              <a:t>del SSVQ, además de utilizar las </a:t>
            </a:r>
            <a:r>
              <a:rPr lang="es-CL" sz="2400" dirty="0">
                <a:latin typeface="Arial Narrow" panose="020B0606020202030204" pitchFamily="34" charset="0"/>
              </a:rPr>
              <a:t>redes sociales como Facebook, Instagram y mensajería de texto.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8502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83E7915A-545E-491F-9F03-EAB29826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3200" dirty="0">
                <a:latin typeface="Arial Narrow" panose="020B0606020202030204" pitchFamily="34" charset="0"/>
              </a:rPr>
              <a:t>PERFIL PARTICIPANTES: EDAD - GÉNERO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F0BEC4A-62B9-43B2-868E-60C2CCA5D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325018"/>
              </p:ext>
            </p:extLst>
          </p:nvPr>
        </p:nvGraphicFramePr>
        <p:xfrm>
          <a:off x="732263" y="1553898"/>
          <a:ext cx="4215160" cy="206820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413126">
                  <a:extLst>
                    <a:ext uri="{9D8B030D-6E8A-4147-A177-3AD203B41FA5}">
                      <a16:colId xmlns:a16="http://schemas.microsoft.com/office/drawing/2014/main" val="164329166"/>
                    </a:ext>
                  </a:extLst>
                </a:gridCol>
                <a:gridCol w="1817690">
                  <a:extLst>
                    <a:ext uri="{9D8B030D-6E8A-4147-A177-3AD203B41FA5}">
                      <a16:colId xmlns:a16="http://schemas.microsoft.com/office/drawing/2014/main" val="2324702342"/>
                    </a:ext>
                  </a:extLst>
                </a:gridCol>
                <a:gridCol w="984344">
                  <a:extLst>
                    <a:ext uri="{9D8B030D-6E8A-4147-A177-3AD203B41FA5}">
                      <a16:colId xmlns:a16="http://schemas.microsoft.com/office/drawing/2014/main" val="1488282985"/>
                    </a:ext>
                  </a:extLst>
                </a:gridCol>
              </a:tblGrid>
              <a:tr h="424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</a:rPr>
                        <a:t>GÉNERO </a:t>
                      </a:r>
                      <a:endParaRPr lang="es-CL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s-CL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s-CL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9194090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Mujer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7146868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Hombre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0872232"/>
                  </a:ext>
                </a:extLst>
              </a:tr>
              <a:tr h="2913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  <a:latin typeface="Century Gothic" panose="020B0502020202020204" pitchFamily="34" charset="0"/>
                        </a:rPr>
                        <a:t>Otro</a:t>
                      </a:r>
                      <a:endParaRPr lang="es-CL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5578699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endParaRPr lang="es-CL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Century Gothic" panose="020B0502020202020204" pitchFamily="34" charset="0"/>
                        </a:rPr>
                        <a:t>100,0</a:t>
                      </a:r>
                      <a:endParaRPr lang="es-CL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69005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D89D3CF-75A3-44BC-9D7C-B267F1848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569816"/>
              </p:ext>
            </p:extLst>
          </p:nvPr>
        </p:nvGraphicFramePr>
        <p:xfrm>
          <a:off x="6096001" y="2411985"/>
          <a:ext cx="4511040" cy="3890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3680">
                  <a:extLst>
                    <a:ext uri="{9D8B030D-6E8A-4147-A177-3AD203B41FA5}">
                      <a16:colId xmlns:a16="http://schemas.microsoft.com/office/drawing/2014/main" val="74297267"/>
                    </a:ext>
                  </a:extLst>
                </a:gridCol>
                <a:gridCol w="1503680">
                  <a:extLst>
                    <a:ext uri="{9D8B030D-6E8A-4147-A177-3AD203B41FA5}">
                      <a16:colId xmlns:a16="http://schemas.microsoft.com/office/drawing/2014/main" val="3351388042"/>
                    </a:ext>
                  </a:extLst>
                </a:gridCol>
                <a:gridCol w="1503680">
                  <a:extLst>
                    <a:ext uri="{9D8B030D-6E8A-4147-A177-3AD203B41FA5}">
                      <a16:colId xmlns:a16="http://schemas.microsoft.com/office/drawing/2014/main" val="92694275"/>
                    </a:ext>
                  </a:extLst>
                </a:gridCol>
              </a:tblGrid>
              <a:tr h="5908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N°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Porcentaje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5404767"/>
                  </a:ext>
                </a:extLst>
              </a:tr>
              <a:tr h="423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Menores 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0.4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4744724"/>
                  </a:ext>
                </a:extLst>
              </a:tr>
              <a:tr h="405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18 a 35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4355510"/>
                  </a:ext>
                </a:extLst>
              </a:tr>
              <a:tr h="405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36 a 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121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24.3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9570032"/>
                  </a:ext>
                </a:extLst>
              </a:tr>
              <a:tr h="405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46 a 55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111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23.1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6599519"/>
                  </a:ext>
                </a:extLst>
              </a:tr>
              <a:tr h="405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56 a 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106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21.3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8952643"/>
                  </a:ext>
                </a:extLst>
              </a:tr>
              <a:tr h="405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66 a 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>
                          <a:effectLst/>
                        </a:rPr>
                        <a:t>  55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3730180"/>
                  </a:ext>
                </a:extLst>
              </a:tr>
              <a:tr h="423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Más de 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   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</a:rPr>
                        <a:t>4.8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1091948"/>
                  </a:ext>
                </a:extLst>
              </a:tr>
              <a:tr h="423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>
                          <a:effectLst/>
                        </a:rPr>
                        <a:t>Total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>
                          <a:effectLst/>
                        </a:rPr>
                        <a:t>497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649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66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6532392-F8C9-4E21-B8A0-B0F99F669817}"/>
              </a:ext>
            </a:extLst>
          </p:cNvPr>
          <p:cNvSpPr txBox="1"/>
          <p:nvPr/>
        </p:nvSpPr>
        <p:spPr bwMode="auto">
          <a:xfrm>
            <a:off x="203204" y="152400"/>
            <a:ext cx="10886017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defTabSz="257175" fontAlgn="base">
              <a:spcBef>
                <a:spcPct val="0"/>
              </a:spcBef>
              <a:spcAft>
                <a:spcPts val="600"/>
              </a:spcAft>
            </a:pPr>
            <a:r>
              <a:rPr lang="es-CL" sz="1350" b="1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	</a:t>
            </a:r>
            <a:r>
              <a:rPr lang="es-CL" sz="1600" b="1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	¿</a:t>
            </a:r>
            <a:r>
              <a:rPr lang="es-CL" sz="1600" b="1" dirty="0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Cuáles son los temas </a:t>
            </a:r>
            <a:r>
              <a:rPr lang="es-CL" sz="1600" b="1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de Gestión Asistencial </a:t>
            </a:r>
            <a:r>
              <a:rPr lang="es-CL" sz="1600" b="1" dirty="0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que le interesaría </a:t>
            </a:r>
            <a:r>
              <a:rPr lang="es-CL" sz="1600" b="1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que estuvieran</a:t>
            </a:r>
          </a:p>
          <a:p>
            <a:pPr defTabSz="257175" fontAlgn="base">
              <a:spcBef>
                <a:spcPct val="0"/>
              </a:spcBef>
              <a:spcAft>
                <a:spcPts val="600"/>
              </a:spcAft>
            </a:pPr>
            <a:r>
              <a:rPr lang="es-CL" sz="1600" b="1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 presentes </a:t>
            </a:r>
            <a:r>
              <a:rPr lang="es-CL" sz="1600" b="1" dirty="0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en la Cuenta Pública Participativa del Servicio de Salud Viña del Mar Quillota? </a:t>
            </a:r>
            <a:endParaRPr lang="en-US" sz="1600" dirty="0">
              <a:solidFill>
                <a:srgbClr val="006CB7"/>
              </a:solidFill>
              <a:effectLst/>
              <a:latin typeface="Verdana"/>
              <a:ea typeface="ヒラギノ角ゴ Pro W3" charset="-128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6231F5C-01F2-469D-8D96-32AE24A434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2870480"/>
              </p:ext>
            </p:extLst>
          </p:nvPr>
        </p:nvGraphicFramePr>
        <p:xfrm>
          <a:off x="186270" y="934624"/>
          <a:ext cx="10902951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516A766-830E-41D0-AF56-7D6F9A160DF1}"/>
              </a:ext>
            </a:extLst>
          </p:cNvPr>
          <p:cNvSpPr txBox="1"/>
          <p:nvPr/>
        </p:nvSpPr>
        <p:spPr>
          <a:xfrm>
            <a:off x="569843" y="5565489"/>
            <a:ext cx="9833113" cy="715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L" sz="1200" b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 </a:t>
            </a:r>
            <a:r>
              <a:rPr lang="es-CL" sz="120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Además de que los participantes respondieran los temas asignados, existió un grupo </a:t>
            </a:r>
            <a:r>
              <a:rPr lang="es-CL" sz="12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se inclinó por </a:t>
            </a:r>
            <a:r>
              <a:rPr lang="es-CL" sz="120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consultas </a:t>
            </a:r>
            <a:r>
              <a:rPr lang="es-CL" sz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propias </a:t>
            </a:r>
            <a:r>
              <a:rPr lang="es-CL" sz="12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(26 respuestas 5.2%). </a:t>
            </a:r>
            <a:r>
              <a:rPr lang="es-CL" sz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cinco temas con más menciones fueron</a:t>
            </a:r>
            <a:r>
              <a:rPr lang="es-CL" sz="12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CL" sz="120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mejorar </a:t>
            </a:r>
            <a:r>
              <a:rPr lang="es-CL" sz="12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atención (3</a:t>
            </a:r>
            <a:r>
              <a:rPr lang="es-CL" sz="120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todas </a:t>
            </a:r>
            <a:r>
              <a:rPr lang="es-CL" sz="12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anteriores (5</a:t>
            </a:r>
            <a:r>
              <a:rPr lang="es-CL" sz="120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Plan </a:t>
            </a:r>
            <a:r>
              <a:rPr lang="es-CL" sz="12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salud mental (8</a:t>
            </a:r>
            <a:r>
              <a:rPr lang="es-CL" sz="120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Plan </a:t>
            </a:r>
            <a:r>
              <a:rPr lang="es-CL" sz="12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cáncer para zonas de sacrificio (2) y locomoción (6). </a:t>
            </a:r>
            <a:endParaRPr lang="en-US" sz="12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92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ED1E754-A68D-4B81-97CA-75DB7D74D9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5901926"/>
              </p:ext>
            </p:extLst>
          </p:nvPr>
        </p:nvGraphicFramePr>
        <p:xfrm>
          <a:off x="3511825" y="294357"/>
          <a:ext cx="7699513" cy="5042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FCAE49-F7D3-42A3-9D65-0999463ED900}"/>
              </a:ext>
            </a:extLst>
          </p:cNvPr>
          <p:cNvSpPr txBox="1"/>
          <p:nvPr/>
        </p:nvSpPr>
        <p:spPr>
          <a:xfrm>
            <a:off x="361507" y="294357"/>
            <a:ext cx="293828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b="1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¿Cuáles son los temas de recursos físicos (obras e infraestructura) que se deben incluir en la Cuenta Pública Participativa del Servicio de Salud Viña del Mar Quillota?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F74E50-814D-4CE0-902E-C11A40D42C24}"/>
              </a:ext>
            </a:extLst>
          </p:cNvPr>
          <p:cNvSpPr txBox="1"/>
          <p:nvPr/>
        </p:nvSpPr>
        <p:spPr>
          <a:xfrm>
            <a:off x="477079" y="5547898"/>
            <a:ext cx="11052312" cy="884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L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1400" b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 </a:t>
            </a:r>
            <a:r>
              <a:rPr lang="es-CL" sz="140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Además de que los participantes respondieran los temas asignados, existió un grupo que se inclinó por consultas propias </a:t>
            </a:r>
            <a:r>
              <a:rPr lang="es-CL" sz="1400" b="1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1400" b="1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 respuestas </a:t>
            </a:r>
            <a:r>
              <a:rPr lang="es-CL" sz="1400" b="1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7.2%)</a:t>
            </a:r>
            <a:r>
              <a:rPr lang="es-CL" sz="140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Los cinco temas con más menciones fueron: </a:t>
            </a:r>
            <a:r>
              <a:rPr lang="es-CL" sz="140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aumentar </a:t>
            </a:r>
            <a:r>
              <a:rPr lang="es-CL" sz="14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CESFAM (Chorrillos, Concón y </a:t>
            </a:r>
            <a:r>
              <a:rPr lang="es-CL" sz="140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 para Valle </a:t>
            </a:r>
            <a:r>
              <a:rPr lang="es-CL" sz="14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Alegre), todas las anteriores</a:t>
            </a:r>
            <a:r>
              <a:rPr lang="es-CL" sz="140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nuevo </a:t>
            </a:r>
            <a:r>
              <a:rPr lang="es-CL" sz="14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 para-Quintero y/o aumentar la complejidad, Hospital Psiquiátrico y ampliar el Geriátrico o </a:t>
            </a:r>
            <a:r>
              <a:rPr lang="es-CL" sz="140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construir otro recinto asistencial. </a:t>
            </a:r>
            <a:endParaRPr lang="en-US" sz="1400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28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D29548-FAF2-400C-8DA2-9A1198BA7903}"/>
              </a:ext>
            </a:extLst>
          </p:cNvPr>
          <p:cNvSpPr txBox="1"/>
          <p:nvPr/>
        </p:nvSpPr>
        <p:spPr bwMode="auto">
          <a:xfrm>
            <a:off x="1031357" y="142922"/>
            <a:ext cx="8389089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defTabSz="257175" fontAlgn="base">
              <a:spcBef>
                <a:spcPct val="0"/>
              </a:spcBef>
              <a:spcAft>
                <a:spcPts val="600"/>
              </a:spcAft>
            </a:pPr>
            <a:r>
              <a:rPr lang="es-ES" sz="1600" b="1" i="0" dirty="0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¿Qué otros </a:t>
            </a:r>
            <a:r>
              <a:rPr lang="es-ES" sz="1600" b="1" i="0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temas considera importante </a:t>
            </a:r>
            <a:r>
              <a:rPr lang="es-ES" sz="1600" b="1" i="0" dirty="0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de incluir en </a:t>
            </a:r>
            <a:r>
              <a:rPr lang="es-ES" sz="1600" b="1" i="0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la Cuenta</a:t>
            </a:r>
          </a:p>
          <a:p>
            <a:pPr defTabSz="257175" fontAlgn="base">
              <a:spcBef>
                <a:spcPct val="0"/>
              </a:spcBef>
              <a:spcAft>
                <a:spcPts val="600"/>
              </a:spcAft>
            </a:pPr>
            <a:r>
              <a:rPr lang="es-ES" sz="1600" b="1" i="0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 </a:t>
            </a:r>
            <a:r>
              <a:rPr lang="es-ES" sz="1600" b="1" i="0" dirty="0">
                <a:solidFill>
                  <a:srgbClr val="006CB7"/>
                </a:solidFill>
                <a:effectLst/>
                <a:latin typeface="Verdana"/>
                <a:ea typeface="ヒラギノ角ゴ Pro W3" charset="-128"/>
              </a:rPr>
              <a:t>Pública Participativa del Servicio de Salud Viña del Mar Quillota?</a:t>
            </a:r>
            <a:endParaRPr lang="en-US" sz="1600" b="1" dirty="0">
              <a:solidFill>
                <a:srgbClr val="006CB7"/>
              </a:solidFill>
              <a:latin typeface="Verdana"/>
              <a:ea typeface="ヒラギノ角ゴ Pro W3" charset="-12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A3F9E9B-87A9-46E8-BDB0-F572D7EB0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262145"/>
              </p:ext>
            </p:extLst>
          </p:nvPr>
        </p:nvGraphicFramePr>
        <p:xfrm>
          <a:off x="909143" y="990869"/>
          <a:ext cx="9746252" cy="5462142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9746252">
                  <a:extLst>
                    <a:ext uri="{9D8B030D-6E8A-4147-A177-3AD203B41FA5}">
                      <a16:colId xmlns:a16="http://schemas.microsoft.com/office/drawing/2014/main" val="810837971"/>
                    </a:ext>
                  </a:extLst>
                </a:gridCol>
              </a:tblGrid>
              <a:tr h="418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500" b="0" u="sng" cap="none" spc="0">
                          <a:solidFill>
                            <a:schemeClr val="tx1"/>
                          </a:solidFill>
                          <a:effectLst/>
                        </a:rPr>
                        <a:t>Temas más mencionados </a:t>
                      </a:r>
                      <a:endParaRPr lang="en-US" sz="1500" b="0" u="sng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4" marR="72834" marT="67978" marB="6797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130981"/>
                  </a:ext>
                </a:extLst>
              </a:tr>
              <a:tr h="418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500" b="1" cap="none" spc="0">
                          <a:solidFill>
                            <a:schemeClr val="tx1"/>
                          </a:solidFill>
                          <a:effectLst/>
                        </a:rPr>
                        <a:t>Salud mental: ampliar cobertura, construir un hospital psiquiátrico, tener más horas con especialistas)</a:t>
                      </a:r>
                      <a:endParaRPr lang="en-US" sz="15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4" marR="72834" marT="67978" marB="67978">
                    <a:lnL w="28575" cap="flat" cmpd="sng" algn="ctr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259990"/>
                  </a:ext>
                </a:extLst>
              </a:tr>
              <a:tr h="679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500" b="1" cap="none" spc="0">
                          <a:solidFill>
                            <a:schemeClr val="tx1"/>
                          </a:solidFill>
                          <a:effectLst/>
                        </a:rPr>
                        <a:t>Infraestructura: Construcción de CESFAM, áreas de Salud Mental, SAR, nuevo Geriátrico, nuevo Hospital para Quintero, Hospital de Especialidades. 1 CESFAM por comuna</a:t>
                      </a:r>
                      <a:endParaRPr lang="en-US" sz="15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4" marR="72834" marT="67978" marB="679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56054"/>
                  </a:ext>
                </a:extLst>
              </a:tr>
              <a:tr h="1335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500" b="1" cap="none" spc="0">
                          <a:solidFill>
                            <a:schemeClr val="tx1"/>
                          </a:solidFill>
                          <a:effectLst/>
                        </a:rPr>
                        <a:t>RRHH: Contratación de más profesionales en los recintos asistenciales de la zona, considerando no sólo especialidades médicas, sino que también a profesionales de la rehabilitación (fonoaudiólogos, terapeutas operacionales, psicólogos, Kinesiólogos, entre otros). Falta de personal. No hay reemplazos de los profesionales y tienen pocas horas asignadas para atender a los usuarios. Mejorar la atención, mejor trato. Flexibilidad para atender adultos mayores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5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4" marR="72834" marT="67978" marB="67978">
                    <a:lnL w="28575" cap="flat" cmpd="sng" algn="ctr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3649911"/>
                  </a:ext>
                </a:extLst>
              </a:tr>
              <a:tr h="418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500" b="1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 Nacional del Cáncer: ¿Cómo se aplicará? </a:t>
                      </a:r>
                    </a:p>
                  </a:txBody>
                  <a:tcPr marL="72834" marR="72834" marT="67978" marB="679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159599"/>
                  </a:ext>
                </a:extLst>
              </a:tr>
              <a:tr h="418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500" b="1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 de atención a zonas de sacrificio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5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4" marR="72834" marT="67978" marB="67978">
                    <a:lnL w="28575" cap="flat" cmpd="sng" algn="ctr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7094852"/>
                  </a:ext>
                </a:extLst>
              </a:tr>
              <a:tr h="418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500" b="1" cap="none" spc="0">
                          <a:solidFill>
                            <a:schemeClr val="tx1"/>
                          </a:solidFill>
                          <a:effectLst/>
                        </a:rPr>
                        <a:t>Locomoción </a:t>
                      </a:r>
                      <a:endParaRPr lang="en-US" sz="15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4" marR="72834" marT="67978" marB="679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11749"/>
                  </a:ext>
                </a:extLst>
              </a:tr>
              <a:tr h="418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500" b="1" cap="none" spc="0">
                          <a:solidFill>
                            <a:schemeClr val="tx1"/>
                          </a:solidFill>
                          <a:effectLst/>
                        </a:rPr>
                        <a:t>Recursos para los Consejos y trabajo de dirigentes.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500" b="1" cap="none" spc="0">
                          <a:solidFill>
                            <a:schemeClr val="tx1"/>
                          </a:solidFill>
                          <a:effectLst/>
                        </a:rPr>
                        <a:t>Detalle de los recursos PRAIS </a:t>
                      </a:r>
                      <a:endParaRPr lang="en-US" sz="15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4" marR="72834" marT="67978" marB="67978">
                    <a:lnL w="28575" cap="flat" cmpd="sng" algn="ctr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256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95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C48560-EB7D-40AB-A6B1-480043C0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81158"/>
            <a:ext cx="10363200" cy="1362075"/>
          </a:xfrm>
        </p:spPr>
        <p:txBody>
          <a:bodyPr/>
          <a:lstStyle/>
          <a:p>
            <a:r>
              <a:rPr lang="es-CL" dirty="0"/>
              <a:t>Levantamiento temas de Interés COSOC 3 de mayo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558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38D4738-DA89-7C46-B813-FD3F2319A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8246" y="240885"/>
            <a:ext cx="5386917" cy="639762"/>
          </a:xfrm>
        </p:spPr>
        <p:txBody>
          <a:bodyPr>
            <a:normAutofit fontScale="92500" lnSpcReduction="10000"/>
          </a:bodyPr>
          <a:lstStyle/>
          <a:p>
            <a:r>
              <a:rPr lang="es-CL" sz="1800" dirty="0">
                <a:latin typeface="Arial Narrow" panose="020B0606020202030204" pitchFamily="34" charset="0"/>
              </a:rPr>
              <a:t>Red Asistencial </a:t>
            </a:r>
          </a:p>
          <a:p>
            <a:r>
              <a:rPr lang="es-CL" sz="1800" dirty="0">
                <a:latin typeface="Arial Narrow" panose="020B0606020202030204" pitchFamily="34" charset="0"/>
              </a:rPr>
              <a:t>Hospitales </a:t>
            </a:r>
            <a:r>
              <a:rPr lang="es-CL" dirty="0"/>
              <a:t>	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47745933-22A8-1F95-2997-87B07ED5C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8246" y="1218272"/>
            <a:ext cx="5386917" cy="51684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866D3F2E-F503-9E7E-23CD-8DC5EAAB8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6422" y="240884"/>
            <a:ext cx="5187393" cy="771989"/>
          </a:xfrm>
        </p:spPr>
        <p:txBody>
          <a:bodyPr>
            <a:normAutofit fontScale="92500" lnSpcReduction="10000"/>
          </a:bodyPr>
          <a:lstStyle/>
          <a:p>
            <a:r>
              <a:rPr lang="es-CL" sz="1800" dirty="0">
                <a:latin typeface="Arial Narrow" panose="020B0606020202030204" pitchFamily="34" charset="0"/>
              </a:rPr>
              <a:t>Red Asistencial</a:t>
            </a:r>
          </a:p>
          <a:p>
            <a:r>
              <a:rPr lang="es-CL" sz="1800" dirty="0">
                <a:latin typeface="Arial Narrow" panose="020B0606020202030204" pitchFamily="34" charset="0"/>
              </a:rPr>
              <a:t>APS </a:t>
            </a:r>
            <a:endParaRPr lang="en-US" sz="1800" dirty="0">
              <a:latin typeface="Arial Narrow" panose="020B0606020202030204" pitchFamily="34" charset="0"/>
            </a:endParaRP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1A5609D3-D6F0-9DF3-338F-A132AA7D9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1730" y="1240790"/>
            <a:ext cx="5389033" cy="51684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63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38D4738-DA89-7C46-B813-FD3F2319A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8246" y="240885"/>
            <a:ext cx="5386917" cy="639762"/>
          </a:xfrm>
        </p:spPr>
        <p:txBody>
          <a:bodyPr>
            <a:normAutofit/>
          </a:bodyPr>
          <a:lstStyle/>
          <a:p>
            <a:r>
              <a:rPr lang="es-CL" sz="1800" dirty="0">
                <a:latin typeface="Arial Narrow" panose="020B0606020202030204" pitchFamily="34" charset="0"/>
              </a:rPr>
              <a:t>RRHH</a:t>
            </a:r>
            <a:r>
              <a:rPr lang="es-CL" dirty="0"/>
              <a:t>	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47745933-22A8-1F95-2997-87B07ED5C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8246" y="1218272"/>
            <a:ext cx="5386917" cy="51684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866D3F2E-F503-9E7E-23CD-8DC5EAAB8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6422" y="240884"/>
            <a:ext cx="5187393" cy="771989"/>
          </a:xfrm>
        </p:spPr>
        <p:txBody>
          <a:bodyPr>
            <a:normAutofit/>
          </a:bodyPr>
          <a:lstStyle/>
          <a:p>
            <a:r>
              <a:rPr lang="es-CL" sz="1800" dirty="0">
                <a:latin typeface="Arial Narrow" panose="020B0606020202030204" pitchFamily="34" charset="0"/>
              </a:rPr>
              <a:t>Plan de Inversiones  </a:t>
            </a:r>
            <a:endParaRPr lang="en-US" sz="1800" dirty="0">
              <a:latin typeface="Arial Narrow" panose="020B0606020202030204" pitchFamily="34" charset="0"/>
            </a:endParaRP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1A5609D3-D6F0-9DF3-338F-A132AA7D9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1730" y="1240790"/>
            <a:ext cx="5389033" cy="51684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945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4368</TotalTime>
  <Words>629</Words>
  <Application>Microsoft Office PowerPoint</Application>
  <PresentationFormat>Panorámica</PresentationFormat>
  <Paragraphs>72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Century Gothic</vt:lpstr>
      <vt:lpstr>Verdana</vt:lpstr>
      <vt:lpstr>Wingdings</vt:lpstr>
      <vt:lpstr>1_Office Theme</vt:lpstr>
      <vt:lpstr>Resultados Consulta Ciudadana Pre Cuenta Pública SSVQ </vt:lpstr>
      <vt:lpstr>ANTECEDENTES </vt:lpstr>
      <vt:lpstr>PERFIL PARTICIPANTES: EDAD - GÉNERO</vt:lpstr>
      <vt:lpstr>Presentación de PowerPoint</vt:lpstr>
      <vt:lpstr>Presentación de PowerPoint</vt:lpstr>
      <vt:lpstr>Presentación de PowerPoint</vt:lpstr>
      <vt:lpstr>Levantamiento temas de Interés COSOC 3 de mayo 2022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INTEGRADA DE VIOLENCIA  SSVQ</dc:title>
  <dc:creator>Angela Diaz</dc:creator>
  <cp:lastModifiedBy>Lilian Verdugo</cp:lastModifiedBy>
  <cp:revision>51</cp:revision>
  <dcterms:created xsi:type="dcterms:W3CDTF">2022-02-18T14:58:05Z</dcterms:created>
  <dcterms:modified xsi:type="dcterms:W3CDTF">2022-05-03T11:49:58Z</dcterms:modified>
</cp:coreProperties>
</file>